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7" r:id="rId2"/>
    <p:sldId id="288" r:id="rId3"/>
    <p:sldId id="295" r:id="rId4"/>
    <p:sldId id="278" r:id="rId5"/>
    <p:sldId id="272" r:id="rId6"/>
    <p:sldId id="296" r:id="rId7"/>
    <p:sldId id="275" r:id="rId8"/>
    <p:sldId id="267" r:id="rId9"/>
    <p:sldId id="268" r:id="rId10"/>
    <p:sldId id="276" r:id="rId11"/>
    <p:sldId id="269" r:id="rId12"/>
    <p:sldId id="289" r:id="rId13"/>
    <p:sldId id="277" r:id="rId14"/>
    <p:sldId id="297" r:id="rId15"/>
    <p:sldId id="256" r:id="rId16"/>
    <p:sldId id="257" r:id="rId17"/>
    <p:sldId id="258" r:id="rId18"/>
    <p:sldId id="260" r:id="rId19"/>
    <p:sldId id="262" r:id="rId20"/>
    <p:sldId id="271" r:id="rId21"/>
    <p:sldId id="273" r:id="rId22"/>
    <p:sldId id="281" r:id="rId23"/>
    <p:sldId id="290" r:id="rId24"/>
    <p:sldId id="264" r:id="rId25"/>
    <p:sldId id="291" r:id="rId26"/>
    <p:sldId id="292" r:id="rId27"/>
    <p:sldId id="274" r:id="rId28"/>
    <p:sldId id="279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0AB582-6098-4668-A72A-E86AD168CA1E}">
          <p14:sldIdLst>
            <p14:sldId id="287"/>
            <p14:sldId id="288"/>
            <p14:sldId id="295"/>
            <p14:sldId id="278"/>
            <p14:sldId id="272"/>
            <p14:sldId id="296"/>
            <p14:sldId id="275"/>
            <p14:sldId id="267"/>
            <p14:sldId id="268"/>
            <p14:sldId id="276"/>
            <p14:sldId id="269"/>
            <p14:sldId id="289"/>
            <p14:sldId id="277"/>
            <p14:sldId id="297"/>
            <p14:sldId id="256"/>
            <p14:sldId id="257"/>
            <p14:sldId id="258"/>
            <p14:sldId id="260"/>
          </p14:sldIdLst>
        </p14:section>
        <p14:section name="Further Analysis - CLV" id="{C0E76AB4-CAC0-4A69-A44D-9C57D2CE9F49}">
          <p14:sldIdLst>
            <p14:sldId id="262"/>
            <p14:sldId id="271"/>
            <p14:sldId id="273"/>
            <p14:sldId id="281"/>
          </p14:sldIdLst>
        </p14:section>
        <p14:section name="Further Analysis - Product Purchase Behaviour" id="{BB1A6F7B-AED3-41CB-8DC3-79EE62D9FDF9}">
          <p14:sldIdLst>
            <p14:sldId id="290"/>
            <p14:sldId id="264"/>
          </p14:sldIdLst>
        </p14:section>
        <p14:section name="Further Analysis - Churn Prediction" id="{1A689C6B-AC8D-46F2-A41E-361A4B50CCDE}">
          <p14:sldIdLst>
            <p14:sldId id="291"/>
            <p14:sldId id="292"/>
          </p14:sldIdLst>
        </p14:section>
        <p14:section name="Further Analysis - Customers With No Order" id="{2EE9B211-BF59-4DBF-9C75-E4D527FA60DD}">
          <p14:sldIdLst>
            <p14:sldId id="274"/>
            <p14:sldId id="279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brata\Downloads\Customers%20count%20in%20each%20segment%20-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brata\Downloads\individual%20final%20(2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brata\Downloads\Product%20segmentation%20by%20genrated%20revenue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'2025-11-02 4_18pm'!$B$1</c:f>
              <c:strCache>
                <c:ptCount val="1"/>
                <c:pt idx="0">
                  <c:v>CUSTOMER_COUNT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'2025-11-02 4_18pm'!$A$2:$A$13</c:f>
              <c:strCache>
                <c:ptCount val="12"/>
                <c:pt idx="0">
                  <c:v>Others</c:v>
                </c:pt>
                <c:pt idx="1">
                  <c:v>New Low Value</c:v>
                </c:pt>
                <c:pt idx="2">
                  <c:v>Frequent High Value</c:v>
                </c:pt>
                <c:pt idx="3">
                  <c:v>Recent Mid Value</c:v>
                </c:pt>
                <c:pt idx="4">
                  <c:v>Champions</c:v>
                </c:pt>
                <c:pt idx="5">
                  <c:v>Inactive Low Value</c:v>
                </c:pt>
                <c:pt idx="6">
                  <c:v>Loyal Value</c:v>
                </c:pt>
                <c:pt idx="7">
                  <c:v>Recent High Value</c:v>
                </c:pt>
                <c:pt idx="8">
                  <c:v>Frequent but Low Value</c:v>
                </c:pt>
                <c:pt idx="9">
                  <c:v>Infrequent High Value</c:v>
                </c:pt>
                <c:pt idx="10">
                  <c:v>New Big Value</c:v>
                </c:pt>
                <c:pt idx="11">
                  <c:v>Loyal but Low Value</c:v>
                </c:pt>
              </c:strCache>
            </c:strRef>
          </c:cat>
          <c:val>
            <c:numRef>
              <c:f>'2025-11-02 4_18pm'!$B$2:$B$13</c:f>
              <c:numCache>
                <c:formatCode>General</c:formatCode>
                <c:ptCount val="12"/>
                <c:pt idx="0">
                  <c:v>44519</c:v>
                </c:pt>
                <c:pt idx="1">
                  <c:v>13793</c:v>
                </c:pt>
                <c:pt idx="2">
                  <c:v>11444</c:v>
                </c:pt>
                <c:pt idx="3">
                  <c:v>9743</c:v>
                </c:pt>
                <c:pt idx="4">
                  <c:v>8976</c:v>
                </c:pt>
                <c:pt idx="5">
                  <c:v>8207</c:v>
                </c:pt>
                <c:pt idx="6">
                  <c:v>1767</c:v>
                </c:pt>
                <c:pt idx="7">
                  <c:v>1427</c:v>
                </c:pt>
                <c:pt idx="8">
                  <c:v>65</c:v>
                </c:pt>
                <c:pt idx="9">
                  <c:v>55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7-428F-A9F9-2A0E1FEFC69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802523759"/>
        <c:axId val="802516079"/>
      </c:barChart>
      <c:catAx>
        <c:axId val="8025237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900" b="1" i="0" u="none" strike="noStrike" kern="1200" cap="all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RFM </a:t>
                </a:r>
                <a:r>
                  <a:rPr lang="en-IN" sz="900" b="1" i="0" u="none" strike="noStrike" kern="1200" cap="all" baseline="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GRoup</a:t>
                </a:r>
                <a:endParaRPr lang="en-IN" sz="900" b="1" i="0" u="none" strike="noStrike" kern="1200" cap="all" baseline="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2516079"/>
        <c:crosses val="autoZero"/>
        <c:auto val="1"/>
        <c:lblAlgn val="ctr"/>
        <c:lblOffset val="100"/>
        <c:noMultiLvlLbl val="0"/>
      </c:catAx>
      <c:valAx>
        <c:axId val="802516079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0" i="0" u="none" strike="noStrike" kern="1200" cap="all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900" b="1" i="0" u="none" strike="noStrike" kern="1200" cap="all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No of Customer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0" i="0" u="none" strike="noStrike" kern="1200" cap="all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802523759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120" normalizeH="0" baseline="0" dirty="0">
                <a:solidFill>
                  <a:prstClr val="black">
                    <a:lumMod val="65000"/>
                    <a:lumOff val="35000"/>
                  </a:prstClr>
                </a:solidFill>
              </a:rPr>
              <a:t>PERCENTAGE_OF_TOTAL_REVENUE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'individual final (2)'!$A$2:$A$13</c:f>
              <c:strCache>
                <c:ptCount val="12"/>
                <c:pt idx="0">
                  <c:v>Others</c:v>
                </c:pt>
                <c:pt idx="1">
                  <c:v>New Low Value</c:v>
                </c:pt>
                <c:pt idx="2">
                  <c:v>Recent Mid Value</c:v>
                </c:pt>
                <c:pt idx="3">
                  <c:v>Inactive Low Value</c:v>
                </c:pt>
                <c:pt idx="4">
                  <c:v>Frequent High Value</c:v>
                </c:pt>
                <c:pt idx="5">
                  <c:v>Loyal Value</c:v>
                </c:pt>
                <c:pt idx="6">
                  <c:v>Champions</c:v>
                </c:pt>
                <c:pt idx="7">
                  <c:v>Recent High Value</c:v>
                </c:pt>
                <c:pt idx="8">
                  <c:v>Frequent but Low Value</c:v>
                </c:pt>
                <c:pt idx="9">
                  <c:v>Infrequent High Value</c:v>
                </c:pt>
                <c:pt idx="10">
                  <c:v>Loyal but Low Value</c:v>
                </c:pt>
                <c:pt idx="11">
                  <c:v>New Big Value</c:v>
                </c:pt>
              </c:strCache>
            </c:strRef>
          </c:cat>
          <c:val>
            <c:numRef>
              <c:f>'individual final (2)'!$B$2:$B$13</c:f>
              <c:numCache>
                <c:formatCode>General</c:formatCode>
                <c:ptCount val="12"/>
                <c:pt idx="0">
                  <c:v>41.15</c:v>
                </c:pt>
                <c:pt idx="1">
                  <c:v>19.260000000000002</c:v>
                </c:pt>
                <c:pt idx="2">
                  <c:v>12.2</c:v>
                </c:pt>
                <c:pt idx="3">
                  <c:v>11.85</c:v>
                </c:pt>
                <c:pt idx="4">
                  <c:v>7.66</c:v>
                </c:pt>
                <c:pt idx="5">
                  <c:v>5.2</c:v>
                </c:pt>
                <c:pt idx="6">
                  <c:v>1.32</c:v>
                </c:pt>
                <c:pt idx="7">
                  <c:v>1.24</c:v>
                </c:pt>
                <c:pt idx="8">
                  <c:v>0.06</c:v>
                </c:pt>
                <c:pt idx="9">
                  <c:v>0.05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50-422A-B394-B40194C930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649983775"/>
        <c:axId val="1649981375"/>
      </c:barChart>
      <c:catAx>
        <c:axId val="16499837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RFM GROUP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981375"/>
        <c:crosses val="autoZero"/>
        <c:auto val="1"/>
        <c:lblAlgn val="ctr"/>
        <c:lblOffset val="100"/>
        <c:noMultiLvlLbl val="0"/>
      </c:catAx>
      <c:valAx>
        <c:axId val="1649981375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900" b="0" i="0" u="none" strike="noStrike" kern="1200" cap="all" baseline="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Revenue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649983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'Product segmentation by genrate'!$B$1</c:f>
              <c:strCache>
                <c:ptCount val="1"/>
                <c:pt idx="0">
                  <c:v>AVG_CLV_PER_SEGMENT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'Product segmentation by genrate'!$A$2:$A$11</c:f>
              <c:strCache>
                <c:ptCount val="10"/>
                <c:pt idx="0">
                  <c:v>New Low Value</c:v>
                </c:pt>
                <c:pt idx="1">
                  <c:v>Recent Mid Value</c:v>
                </c:pt>
                <c:pt idx="2">
                  <c:v>Loyal Value</c:v>
                </c:pt>
                <c:pt idx="3">
                  <c:v>Frequent but Low Value</c:v>
                </c:pt>
                <c:pt idx="4">
                  <c:v>Recent High Value</c:v>
                </c:pt>
                <c:pt idx="5">
                  <c:v>Inactive Low Value</c:v>
                </c:pt>
                <c:pt idx="6">
                  <c:v>Champions</c:v>
                </c:pt>
                <c:pt idx="7">
                  <c:v>Others</c:v>
                </c:pt>
                <c:pt idx="8">
                  <c:v>Frequent High Value</c:v>
                </c:pt>
                <c:pt idx="9">
                  <c:v>Infrequent High Value</c:v>
                </c:pt>
              </c:strCache>
            </c:strRef>
          </c:cat>
          <c:val>
            <c:numRef>
              <c:f>'Product segmentation by genrate'!$B$2:$B$11</c:f>
              <c:numCache>
                <c:formatCode>General</c:formatCode>
                <c:ptCount val="10"/>
                <c:pt idx="0">
                  <c:v>5019567.13</c:v>
                </c:pt>
                <c:pt idx="1">
                  <c:v>3973914.39</c:v>
                </c:pt>
                <c:pt idx="2">
                  <c:v>2723109.56</c:v>
                </c:pt>
                <c:pt idx="3">
                  <c:v>2532163.9700000002</c:v>
                </c:pt>
                <c:pt idx="4">
                  <c:v>2241936.4300000002</c:v>
                </c:pt>
                <c:pt idx="5">
                  <c:v>2122297.66</c:v>
                </c:pt>
                <c:pt idx="6">
                  <c:v>1751501.48</c:v>
                </c:pt>
                <c:pt idx="7">
                  <c:v>1697389.37</c:v>
                </c:pt>
                <c:pt idx="8">
                  <c:v>1204985.96</c:v>
                </c:pt>
                <c:pt idx="9">
                  <c:v>1083587.58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E6-4308-9880-22C16B9C892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8376176"/>
        <c:axId val="58376656"/>
      </c:barChart>
      <c:catAx>
        <c:axId val="58376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RFM GROUP</a:t>
                </a:r>
              </a:p>
            </c:rich>
          </c:tx>
          <c:layout>
            <c:manualLayout>
              <c:xMode val="edge"/>
              <c:yMode val="edge"/>
              <c:x val="0.41979076017628292"/>
              <c:y val="0.898050858396798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76656"/>
        <c:crosses val="autoZero"/>
        <c:auto val="1"/>
        <c:lblAlgn val="ctr"/>
        <c:lblOffset val="100"/>
        <c:noMultiLvlLbl val="0"/>
      </c:catAx>
      <c:valAx>
        <c:axId val="5837665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AVG_CLV_PER_SEGMENT</a:t>
                </a:r>
              </a:p>
              <a:p>
                <a:pPr>
                  <a:defRPr/>
                </a:pPr>
                <a:r>
                  <a:rPr lang="en-IN"/>
                  <a:t>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837617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6171C-CD1D-4658-B84B-9E92C101EDE4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27857-9036-4F52-9D9B-2C71C9D4DE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150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EAF86-0DBC-A437-016A-AE4D0DED7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F630A-3CF8-795F-7340-AF51DBA44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FB7FB-DF4C-37A1-19C9-73F2E0C1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2D58E-734C-7600-F0A4-37B65D0F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ACE98-814B-06A6-F79E-017727147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5023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56177-8682-144D-0DB2-E055A33D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F1E39B-5804-02C1-5865-3A1354D03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5150D-0A3E-CD62-2B33-E895766F5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E3574-0930-6B58-8B99-69FEC84B9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0ADDB-224F-E624-E56E-765FF323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840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0C2E15-30E8-91C1-6823-FA31CC1E0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07267-0EF2-995B-9874-D9F55266C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AC4F6-FD3F-FAB9-1706-0A29F8503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C7DD1-C4BA-9C26-DD6B-BFBD26A1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B39C4-7EC4-5296-E9F6-5304B100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537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BEDCD-915C-DE06-0400-67ED6C8F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F36F-0602-105D-80DE-2AA0252CC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ECB0B-14D9-5116-F25C-0A9D5A6B8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EFCA2-233A-3351-EF57-8E42ED237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BD55D-B4B2-BF57-BE66-528C01B04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31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00A4A-5493-CCC0-756D-1D71B75C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B4B35-0B1C-CCCA-7455-6647397F6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E1211-6716-4A27-16C9-86CBCB75F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E462B-6E63-BA0B-B478-1E7676E3D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6C555-4436-7D5E-22BD-9506F670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97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05C52-E9D7-7BFE-1652-94C30BF66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08A7C-E4CA-3C57-B932-FE3632484B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0FF2C-9AE3-96D5-4FF7-7D3905DA6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7986E-0C0C-DD0A-AE89-EB1852533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4552A-030C-BEBA-881C-6426005C2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65807-56BD-9E2C-FADB-74ED5C95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08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813BC-6ADA-450D-61B1-49F5A7D6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F9664-BAA3-2801-5759-BDA908A8A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874F3F-147F-334F-CF22-E9FC8EE741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D9A92-C36A-D850-C9D4-96ED470B2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5A804-A41A-B825-37F8-8C3D3CF34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B6059-D6B4-2C35-968D-FA2C93345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3837BA-9ABA-9250-0224-51164E3DC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A49EBD-0556-D606-B430-3464F152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554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45CF-1AEF-2964-CBB9-ECDC7FB5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5E256A-1309-D591-C581-CD9CFEB9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ACEF2-201E-5491-0EED-633721C7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DD6CA-2482-3D63-F702-37A14EE9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828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67510B-5A5F-D4FB-4756-4866863BC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5A5B71-58EA-BD20-6361-2C9B9D05E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F357E-9C1A-B4E4-3B83-5B5920EB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42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77A7F-B37D-25C1-41DD-A64AD1A8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420E4-CB7B-3CD4-1911-5385F2030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081F3-EC63-5C43-BDC2-EE342A60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8A526-10ED-2271-2840-35ED0FD77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80748-956C-C5F5-64AD-4C16B9FEF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0B0C2-0953-244E-CA3A-B545B133A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6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5375-451D-31D5-AEFA-EA1DB87A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CF14F9-7BDB-F75F-7DDE-39A579896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B6E2E4-4E5C-12C6-AE61-4F5F7A6D33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D8D2C-CDCC-362F-F13A-6754336B1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3314D-421C-3E74-7996-0B3AC348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19AAD-4837-5EEA-6175-44FB533AC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68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7FBF-958E-22E3-510E-011E5E90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CE109-CC57-32A6-E528-7E575C3AC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3D5F0-5430-4C2C-DE35-56F8DD960F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F1DAC-B4F3-4745-99B7-5AA12B84253F}" type="datetimeFigureOut">
              <a:rPr lang="en-IN" smtClean="0"/>
              <a:t>22-11-2025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66490-3640-A7B1-141E-D10713400E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6049E-1A80-814A-5878-DCCD968ECD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EEC34-4DC6-4B8A-AF40-29623C9420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67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545719D-4F89-4D44-1430-613F1F589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54270" y="5075239"/>
            <a:ext cx="2502263" cy="1232428"/>
          </a:xfrm>
        </p:spPr>
        <p:txBody>
          <a:bodyPr/>
          <a:lstStyle/>
          <a:p>
            <a:r>
              <a:rPr lang="en-US" sz="1100" b="1" i="1" dirty="0">
                <a:solidFill>
                  <a:schemeClr val="bg1"/>
                </a:solidFill>
              </a:rPr>
              <a:t>Presented by</a:t>
            </a:r>
          </a:p>
          <a:p>
            <a:r>
              <a:rPr lang="en-US" b="1" dirty="0">
                <a:solidFill>
                  <a:schemeClr val="bg1"/>
                </a:solidFill>
              </a:rPr>
              <a:t>Pritha Banerjee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C16EE2F-E246-D169-2B9C-4F455CDE37E3}"/>
              </a:ext>
            </a:extLst>
          </p:cNvPr>
          <p:cNvSpPr txBox="1">
            <a:spLocks/>
          </p:cNvSpPr>
          <p:nvPr/>
        </p:nvSpPr>
        <p:spPr>
          <a:xfrm>
            <a:off x="75154" y="223835"/>
            <a:ext cx="4302113" cy="1232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chemeClr val="bg1"/>
                </a:solidFill>
              </a:rPr>
              <a:t>Customer Spend Insights for Marketing Campaign</a:t>
            </a:r>
            <a:endParaRPr lang="en-IN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423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B14C965-4FA5-6B95-944C-265CEDD7B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9118"/>
              </p:ext>
            </p:extLst>
          </p:nvPr>
        </p:nvGraphicFramePr>
        <p:xfrm>
          <a:off x="737117" y="3587317"/>
          <a:ext cx="11099800" cy="3174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74950">
                  <a:extLst>
                    <a:ext uri="{9D8B030D-6E8A-4147-A177-3AD203B41FA5}">
                      <a16:colId xmlns:a16="http://schemas.microsoft.com/office/drawing/2014/main" val="3811761565"/>
                    </a:ext>
                  </a:extLst>
                </a:gridCol>
                <a:gridCol w="2774950">
                  <a:extLst>
                    <a:ext uri="{9D8B030D-6E8A-4147-A177-3AD203B41FA5}">
                      <a16:colId xmlns:a16="http://schemas.microsoft.com/office/drawing/2014/main" val="1993152959"/>
                    </a:ext>
                  </a:extLst>
                </a:gridCol>
                <a:gridCol w="2774950">
                  <a:extLst>
                    <a:ext uri="{9D8B030D-6E8A-4147-A177-3AD203B41FA5}">
                      <a16:colId xmlns:a16="http://schemas.microsoft.com/office/drawing/2014/main" val="2713248717"/>
                    </a:ext>
                  </a:extLst>
                </a:gridCol>
                <a:gridCol w="2774950">
                  <a:extLst>
                    <a:ext uri="{9D8B030D-6E8A-4147-A177-3AD203B41FA5}">
                      <a16:colId xmlns:a16="http://schemas.microsoft.com/office/drawing/2014/main" val="1818488688"/>
                    </a:ext>
                  </a:extLst>
                </a:gridCol>
              </a:tblGrid>
              <a:tr h="3304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Segment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Behaviour Insight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Revenue Contribution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Recommended Strategy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205954"/>
                  </a:ext>
                </a:extLst>
              </a:tr>
              <a:tr h="56179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dirty="0"/>
                        <a:t>Others, New Low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dirty="0"/>
                        <a:t>High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dirty="0"/>
                        <a:t>60.41% combined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Reassess and convert through targeted engagement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529420"/>
                  </a:ext>
                </a:extLst>
              </a:tr>
              <a:tr h="56179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dirty="0"/>
                        <a:t>Mid-Value Segments (Loyal Value, Recent Mid Value)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dirty="0"/>
                        <a:t>Moderate engagement, strong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dirty="0"/>
                        <a:t>17.40% combined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dirty="0"/>
                        <a:t>Nurture with growth-focused campaigns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249783"/>
                  </a:ext>
                </a:extLst>
              </a:tr>
              <a:tr h="56179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dirty="0"/>
                        <a:t>High Value (Frequent High Value, Champions, Recent High Value, Infrequent High Value, New Big Value, Loyal But Low Value, Frequent But Low Value)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High loyalty, low revenue share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dirty="0"/>
                        <a:t>10.34% combined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Strengthen monetization via bundling and offers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197477"/>
                  </a:ext>
                </a:extLst>
              </a:tr>
              <a:tr h="56179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dirty="0"/>
                        <a:t>Inactive Low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/>
                        <a:t>Low activity, notable revenue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dirty="0"/>
                        <a:t>11.85%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Prioritize retention with reactivation efforts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5537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7A78F8-71F7-33DA-C6C4-3E197016C0E7}"/>
              </a:ext>
            </a:extLst>
          </p:cNvPr>
          <p:cNvSpPr txBox="1"/>
          <p:nvPr/>
        </p:nvSpPr>
        <p:spPr>
          <a:xfrm>
            <a:off x="556179" y="17200"/>
            <a:ext cx="96235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  <a:ea typeface="Arial" panose="020B0604020202020204" pitchFamily="34" charset="0"/>
              </a:rPr>
              <a:t>T</a:t>
            </a:r>
            <a:r>
              <a:rPr lang="en-GB" sz="3200" b="1" dirty="0">
                <a:effectLst/>
                <a:latin typeface="+mj-lt"/>
                <a:ea typeface="Arial" panose="020B0604020202020204" pitchFamily="34" charset="0"/>
              </a:rPr>
              <a:t>otal revenue generated by each segment</a:t>
            </a:r>
            <a:r>
              <a:rPr lang="en-GB" sz="3200" dirty="0">
                <a:ea typeface="Arial" panose="020B0604020202020204" pitchFamily="34" charset="0"/>
              </a:rPr>
              <a:t> - Analysis</a:t>
            </a:r>
            <a:endParaRPr lang="en-IN" sz="3200" b="1" dirty="0">
              <a:latin typeface="+mj-lt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D23BD17-5B46-F640-0CF0-0806DC9C03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505366"/>
              </p:ext>
            </p:extLst>
          </p:nvPr>
        </p:nvGraphicFramePr>
        <p:xfrm>
          <a:off x="737117" y="844117"/>
          <a:ext cx="11099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5766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712E9-3587-6502-D3AF-1E6D7C7D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D05FD2-C101-6E2B-F17C-4C9D9F637930}"/>
              </a:ext>
            </a:extLst>
          </p:cNvPr>
          <p:cNvSpPr txBox="1"/>
          <p:nvPr/>
        </p:nvSpPr>
        <p:spPr>
          <a:xfrm>
            <a:off x="-86228" y="63224"/>
            <a:ext cx="12499921" cy="62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GB" sz="3200" b="1" dirty="0">
                <a:latin typeface="+mj-lt"/>
                <a:ea typeface="Arial" panose="020B0604020202020204" pitchFamily="34" charset="0"/>
              </a:rPr>
              <a:t>T</a:t>
            </a:r>
            <a:r>
              <a:rPr lang="en-GB" sz="3200" b="1" u="none" strike="noStrike" dirty="0">
                <a:effectLst/>
                <a:latin typeface="+mj-lt"/>
                <a:ea typeface="Arial" panose="020B0604020202020204" pitchFamily="34" charset="0"/>
              </a:rPr>
              <a:t>op 5 High Value customers by the RFM score- </a:t>
            </a:r>
            <a:r>
              <a:rPr lang="en-GB" sz="3200" b="1" dirty="0">
                <a:latin typeface="+mj-lt"/>
                <a:ea typeface="Arial" panose="020B0604020202020204" pitchFamily="34" charset="0"/>
              </a:rPr>
              <a:t>R</a:t>
            </a:r>
            <a:r>
              <a:rPr lang="en-GB" sz="3200" b="1" u="none" strike="noStrike" dirty="0">
                <a:effectLst/>
                <a:latin typeface="+mj-lt"/>
                <a:ea typeface="Arial" panose="020B0604020202020204" pitchFamily="34" charset="0"/>
              </a:rPr>
              <a:t>esult &amp; Recommendation</a:t>
            </a:r>
            <a:endParaRPr lang="en-IN" sz="3200" b="1" u="none" strike="noStrike" dirty="0">
              <a:effectLst/>
              <a:latin typeface="+mj-lt"/>
              <a:ea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DB850C-6E4A-23B8-CEA9-9DFFD0034550}"/>
              </a:ext>
            </a:extLst>
          </p:cNvPr>
          <p:cNvSpPr txBox="1"/>
          <p:nvPr/>
        </p:nvSpPr>
        <p:spPr>
          <a:xfrm>
            <a:off x="886409" y="5523017"/>
            <a:ext cx="1028233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Recommendation:- </a:t>
            </a:r>
            <a:r>
              <a:rPr lang="en-US" dirty="0"/>
              <a:t>These customers should be prioritized for </a:t>
            </a:r>
            <a:r>
              <a:rPr lang="en-US" b="1" dirty="0"/>
              <a:t>exclusive loyalty programs</a:t>
            </a:r>
            <a:r>
              <a:rPr lang="en-US" dirty="0"/>
              <a:t>, </a:t>
            </a:r>
            <a:r>
              <a:rPr lang="en-US" b="1" dirty="0"/>
              <a:t>early product access</a:t>
            </a:r>
            <a:r>
              <a:rPr lang="en-US" dirty="0"/>
              <a:t>, and </a:t>
            </a:r>
            <a:r>
              <a:rPr lang="en-US" b="1" dirty="0"/>
              <a:t>personalized offers</a:t>
            </a:r>
            <a:r>
              <a:rPr lang="en-US" dirty="0"/>
              <a:t> to maintain engagement and increase lifetime value.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5D73DE-969A-9C02-533C-32CE90069352}"/>
              </a:ext>
            </a:extLst>
          </p:cNvPr>
          <p:cNvSpPr/>
          <p:nvPr/>
        </p:nvSpPr>
        <p:spPr>
          <a:xfrm>
            <a:off x="886409" y="880520"/>
            <a:ext cx="10282336" cy="225860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Business Objective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/>
              <a:t>Pinpoint the most valuable customers to inform premium engagement and loyalty strategies.</a:t>
            </a:r>
          </a:p>
          <a:p>
            <a:pPr algn="just"/>
            <a:endParaRPr lang="en-US" b="1" dirty="0"/>
          </a:p>
          <a:p>
            <a:r>
              <a:rPr lang="en-US" b="1" dirty="0"/>
              <a:t>Analysis Method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Ranked all customers by their </a:t>
            </a:r>
            <a:r>
              <a:rPr lang="en-US" altLang="en-US" b="1" dirty="0"/>
              <a:t>RFM score</a:t>
            </a:r>
            <a:endParaRPr lang="en-US" altLang="en-U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Identified the </a:t>
            </a:r>
            <a:r>
              <a:rPr lang="en-US" altLang="en-US" b="1" dirty="0"/>
              <a:t>top 5 high-value customers</a:t>
            </a:r>
            <a:r>
              <a:rPr lang="en-US" altLang="en-US" dirty="0"/>
              <a:t> based on recency, frequency, and monetary metrics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/>
              <a:t>These customers represent the strongest potential for retention and upselling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84A89-7EA2-517E-BB4C-A11861C68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09" y="3648269"/>
            <a:ext cx="10282336" cy="1558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123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D2664-9CAB-A62B-3014-DE945C1D7968}"/>
              </a:ext>
            </a:extLst>
          </p:cNvPr>
          <p:cNvSpPr txBox="1"/>
          <p:nvPr/>
        </p:nvSpPr>
        <p:spPr>
          <a:xfrm>
            <a:off x="205273" y="149320"/>
            <a:ext cx="118032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  <a:ea typeface="Arial" panose="020B0604020202020204" pitchFamily="34" charset="0"/>
              </a:rPr>
              <a:t>N</a:t>
            </a:r>
            <a:r>
              <a:rPr lang="en-GB" sz="3200" b="1" dirty="0">
                <a:effectLst/>
                <a:latin typeface="+mj-lt"/>
                <a:ea typeface="Arial" panose="020B0604020202020204" pitchFamily="34" charset="0"/>
              </a:rPr>
              <a:t>ations have the highest number of High Value customers according RFM group- Result</a:t>
            </a:r>
            <a:endParaRPr lang="en-IN" sz="3200" b="1" dirty="0"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E31BBE2-85D3-2E0C-AA5C-B7F372CC390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193024" y="1461372"/>
            <a:ext cx="3681644" cy="4708981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b="1" dirty="0">
                <a:solidFill>
                  <a:schemeClr val="bg1"/>
                </a:solidFill>
              </a:rPr>
              <a:t>Business Objective</a:t>
            </a:r>
            <a:endParaRPr lang="en-US" sz="2000" dirty="0"/>
          </a:p>
          <a:p>
            <a:r>
              <a:rPr lang="en-US" sz="2000" dirty="0">
                <a:solidFill>
                  <a:schemeClr val="bg1"/>
                </a:solidFill>
              </a:rPr>
              <a:t>Identify geographic distribution of top-tier customers to support region-specific marketing strategies.</a:t>
            </a:r>
          </a:p>
          <a:p>
            <a:pPr algn="just"/>
            <a:endParaRPr lang="en-US" sz="2000" b="1" dirty="0">
              <a:solidFill>
                <a:schemeClr val="bg1"/>
              </a:solidFill>
            </a:endParaRPr>
          </a:p>
          <a:p>
            <a:pPr algn="just"/>
            <a:endParaRPr lang="en-US" sz="2000" b="1" dirty="0">
              <a:solidFill>
                <a:schemeClr val="bg1"/>
              </a:solidFill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</a:rPr>
              <a:t>Analysis Method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chemeClr val="bg1"/>
                </a:solidFill>
              </a:rPr>
              <a:t>Filtered customers with highest </a:t>
            </a:r>
            <a:r>
              <a:rPr lang="en-US" altLang="en-US" sz="2000" b="1" dirty="0">
                <a:solidFill>
                  <a:schemeClr val="bg1"/>
                </a:solidFill>
              </a:rPr>
              <a:t>RFM segments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chemeClr val="bg1"/>
                </a:solidFill>
              </a:rPr>
              <a:t>Grouped and counted high-value customers by </a:t>
            </a:r>
            <a:r>
              <a:rPr lang="en-US" altLang="en-US" sz="2000" b="1" dirty="0">
                <a:solidFill>
                  <a:schemeClr val="bg1"/>
                </a:solidFill>
              </a:rPr>
              <a:t>nation</a:t>
            </a:r>
            <a:endParaRPr lang="en-US" altLang="en-US" sz="2000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chemeClr val="bg1"/>
                </a:solidFill>
              </a:rPr>
              <a:t>Identified countries with the largest concentration of valuable customers for targeted outreach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BC1868-A602-7674-CF07-D7E1D712A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2" y="1461371"/>
            <a:ext cx="7804195" cy="47089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6375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60CA317-C6ED-7FC9-0AA1-379C55AF042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703732" y="297180"/>
            <a:ext cx="3225800" cy="6247864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France and </a:t>
            </a:r>
            <a:r>
              <a:rPr lang="en-US" altLang="en-US" sz="2000" b="1" dirty="0">
                <a:solidFill>
                  <a:schemeClr val="bg1"/>
                </a:solidFill>
              </a:rPr>
              <a:t>Argentina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lead in high-value customer volume — ideal for premium campaigns and loyalty initiatives.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bg1"/>
              </a:solidFill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Emerging markets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like Mozambique, Russia and Romania show strong high-value presence — potential for growth-focused investment.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000" dirty="0">
              <a:solidFill>
                <a:schemeClr val="bg1"/>
              </a:solidFill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Global spread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includes both developed and developing nations, suggesting wide appeal and diverse engagement patterns.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DC23D-2B8F-5FDC-14F1-BC30FAF8F717}"/>
              </a:ext>
            </a:extLst>
          </p:cNvPr>
          <p:cNvSpPr txBox="1"/>
          <p:nvPr/>
        </p:nvSpPr>
        <p:spPr>
          <a:xfrm>
            <a:off x="205273" y="149320"/>
            <a:ext cx="79968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+mj-lt"/>
                <a:ea typeface="Arial" panose="020B0604020202020204" pitchFamily="34" charset="0"/>
              </a:rPr>
              <a:t>N</a:t>
            </a:r>
            <a:r>
              <a:rPr lang="en-GB" sz="3200" b="1" dirty="0">
                <a:effectLst/>
                <a:latin typeface="+mj-lt"/>
                <a:ea typeface="Arial" panose="020B0604020202020204" pitchFamily="34" charset="0"/>
              </a:rPr>
              <a:t>ations have the highest number of High Value customers according RFM group- Insights</a:t>
            </a:r>
            <a:endParaRPr lang="en-IN" sz="3200" b="1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289D3-3B3B-D9D6-D5A6-B0D0E3CE0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8" y="1226538"/>
            <a:ext cx="8154670" cy="465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3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CC8F4-86D6-1954-D9AE-24A73171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7FEF2-B577-0AA2-FF30-E6D4E8EA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7" y="253259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000" dirty="0"/>
              <a:t>PART 3</a:t>
            </a:r>
            <a:endParaRPr lang="en-IN" sz="9000" dirty="0"/>
          </a:p>
        </p:txBody>
      </p:sp>
    </p:spTree>
    <p:extLst>
      <p:ext uri="{BB962C8B-B14F-4D97-AF65-F5344CB8AC3E}">
        <p14:creationId xmlns:p14="http://schemas.microsoft.com/office/powerpoint/2010/main" val="1515607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7E7B5A-5BA1-6E2D-C228-3DCA2C7D852C}"/>
              </a:ext>
            </a:extLst>
          </p:cNvPr>
          <p:cNvSpPr txBox="1"/>
          <p:nvPr/>
        </p:nvSpPr>
        <p:spPr>
          <a:xfrm>
            <a:off x="575734" y="121726"/>
            <a:ext cx="104732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3200" b="1" dirty="0">
                <a:latin typeface="+mj-lt"/>
              </a:rPr>
              <a:t>RFM Scoring and Segmentation Approach</a:t>
            </a:r>
            <a:endParaRPr lang="en-IN" sz="3200" b="1" dirty="0">
              <a:latin typeface="+mj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2D42F4-CD12-91B6-3EE4-1C37F2F03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42083"/>
              </p:ext>
            </p:extLst>
          </p:nvPr>
        </p:nvGraphicFramePr>
        <p:xfrm>
          <a:off x="630766" y="852805"/>
          <a:ext cx="10930467" cy="2291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643489">
                  <a:extLst>
                    <a:ext uri="{9D8B030D-6E8A-4147-A177-3AD203B41FA5}">
                      <a16:colId xmlns:a16="http://schemas.microsoft.com/office/drawing/2014/main" val="1622189672"/>
                    </a:ext>
                  </a:extLst>
                </a:gridCol>
                <a:gridCol w="3643489">
                  <a:extLst>
                    <a:ext uri="{9D8B030D-6E8A-4147-A177-3AD203B41FA5}">
                      <a16:colId xmlns:a16="http://schemas.microsoft.com/office/drawing/2014/main" val="3372956933"/>
                    </a:ext>
                  </a:extLst>
                </a:gridCol>
                <a:gridCol w="3643489">
                  <a:extLst>
                    <a:ext uri="{9D8B030D-6E8A-4147-A177-3AD203B41FA5}">
                      <a16:colId xmlns:a16="http://schemas.microsoft.com/office/drawing/2014/main" val="4044589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What It Measures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/>
                        <a:t>Why It Matters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13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dirty="0"/>
                        <a:t>Recency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dirty="0"/>
                        <a:t>How recently a customer made a purchase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dirty="0"/>
                        <a:t>Recent buyers are more likely to engage again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12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dirty="0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dirty="0"/>
                        <a:t>How often they made purchases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dirty="0"/>
                        <a:t>Frequent buyers show loyalty and interest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37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/>
                        <a:t>Monetary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dirty="0"/>
                        <a:t>How much they spent in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dirty="0"/>
                        <a:t>High spenders contribute more to revenue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8677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BBDA154-D422-666A-8A36-2F82E91E8E01}"/>
              </a:ext>
            </a:extLst>
          </p:cNvPr>
          <p:cNvSpPr txBox="1"/>
          <p:nvPr/>
        </p:nvSpPr>
        <p:spPr>
          <a:xfrm>
            <a:off x="575734" y="33479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Scoring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AFD50-2356-83F4-6B3F-426382708EB1}"/>
              </a:ext>
            </a:extLst>
          </p:cNvPr>
          <p:cNvSpPr txBox="1"/>
          <p:nvPr/>
        </p:nvSpPr>
        <p:spPr>
          <a:xfrm>
            <a:off x="630767" y="3725906"/>
            <a:ext cx="10930466" cy="64633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b="1" dirty="0">
                <a:latin typeface="Courier New" panose="02070309020205020404" pitchFamily="49" charset="0"/>
              </a:rPr>
              <a:t>NTILE()</a:t>
            </a:r>
            <a:r>
              <a:rPr lang="en-IN" b="1" dirty="0"/>
              <a:t> </a:t>
            </a:r>
            <a:r>
              <a:rPr lang="en-IN" dirty="0"/>
              <a:t>function has been </a:t>
            </a:r>
            <a:r>
              <a:rPr lang="en-US" dirty="0"/>
              <a:t>used to divide a result set into </a:t>
            </a:r>
            <a:r>
              <a:rPr lang="en-US" b="1" dirty="0"/>
              <a:t>equal-sized buckets or groups </a:t>
            </a:r>
            <a:r>
              <a:rPr lang="en-US" dirty="0"/>
              <a:t>to assign scores from </a:t>
            </a:r>
            <a:r>
              <a:rPr lang="en-US" b="1" dirty="0"/>
              <a:t>1 to 5</a:t>
            </a:r>
            <a:r>
              <a:rPr lang="en-US" dirty="0"/>
              <a:t> for each metric. This created a </a:t>
            </a:r>
            <a:r>
              <a:rPr lang="en-US" b="1" dirty="0"/>
              <a:t>3-digit RFM score</a:t>
            </a:r>
            <a:r>
              <a:rPr lang="en-IN" b="1" dirty="0"/>
              <a:t>.</a:t>
            </a:r>
            <a:endParaRPr lang="en-IN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38F46F2-166D-9948-1B8E-1B2AB205E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87730"/>
              </p:ext>
            </p:extLst>
          </p:nvPr>
        </p:nvGraphicFramePr>
        <p:xfrm>
          <a:off x="575734" y="4588744"/>
          <a:ext cx="10985499" cy="1964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1833">
                  <a:extLst>
                    <a:ext uri="{9D8B030D-6E8A-4147-A177-3AD203B41FA5}">
                      <a16:colId xmlns:a16="http://schemas.microsoft.com/office/drawing/2014/main" val="1622189672"/>
                    </a:ext>
                  </a:extLst>
                </a:gridCol>
                <a:gridCol w="3661833">
                  <a:extLst>
                    <a:ext uri="{9D8B030D-6E8A-4147-A177-3AD203B41FA5}">
                      <a16:colId xmlns:a16="http://schemas.microsoft.com/office/drawing/2014/main" val="3372956933"/>
                    </a:ext>
                  </a:extLst>
                </a:gridCol>
                <a:gridCol w="3661833">
                  <a:extLst>
                    <a:ext uri="{9D8B030D-6E8A-4147-A177-3AD203B41FA5}">
                      <a16:colId xmlns:a16="http://schemas.microsoft.com/office/drawing/2014/main" val="4044589054"/>
                    </a:ext>
                  </a:extLst>
                </a:gridCol>
              </a:tblGrid>
              <a:tr h="41577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ORDER BY 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dirty="0"/>
                        <a:t>Interpretation of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137916"/>
                  </a:ext>
                </a:extLst>
              </a:tr>
              <a:tr h="7176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Recency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/>
                        <a:t>recency_purchase_days</a:t>
                      </a:r>
                      <a:r>
                        <a:rPr lang="en-IN" dirty="0"/>
                        <a:t> DESC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Lower days = higher score (more recent)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120137"/>
                  </a:ext>
                </a:extLst>
              </a:tr>
              <a:tr h="415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total_orders ASC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More orders = higher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371418"/>
                  </a:ext>
                </a:extLst>
              </a:tr>
              <a:tr h="415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Monetary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total_revenue DESC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Higher spend = higher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8677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E4CF31E-B154-8635-95FA-72C925D3E2A5}"/>
              </a:ext>
            </a:extLst>
          </p:cNvPr>
          <p:cNvSpPr txBox="1">
            <a:spLocks/>
          </p:cNvSpPr>
          <p:nvPr/>
        </p:nvSpPr>
        <p:spPr>
          <a:xfrm>
            <a:off x="685800" y="11105"/>
            <a:ext cx="10515600" cy="7958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54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8CA7-F9FD-38C6-4C3F-2E05426ED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617" y="286694"/>
            <a:ext cx="10761132" cy="535531"/>
          </a:xfr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a typeface="+mn-ea"/>
                <a:cs typeface="+mn-cs"/>
              </a:rPr>
              <a:t>RFM Score Using CONCAT() &amp; SUM()</a:t>
            </a:r>
            <a:endParaRPr lang="en-IN" sz="3200" b="1" dirty="0"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F7621-E639-5DDF-C367-8EA010C3470A}"/>
              </a:ext>
            </a:extLst>
          </p:cNvPr>
          <p:cNvSpPr txBox="1"/>
          <p:nvPr/>
        </p:nvSpPr>
        <p:spPr>
          <a:xfrm>
            <a:off x="711200" y="1035503"/>
            <a:ext cx="11010900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Function to create RFM Group</a:t>
            </a:r>
          </a:p>
          <a:p>
            <a:pPr>
              <a:buNone/>
            </a:pPr>
            <a:r>
              <a:rPr lang="en-US" dirty="0"/>
              <a:t>CONCAT() function to combine the three RFM scores — </a:t>
            </a:r>
            <a:r>
              <a:rPr lang="en-US" b="1" dirty="0"/>
              <a:t>Recency</a:t>
            </a:r>
            <a:r>
              <a:rPr lang="en-US" dirty="0"/>
              <a:t>, </a:t>
            </a:r>
            <a:r>
              <a:rPr lang="en-US" b="1" dirty="0"/>
              <a:t>Frequency</a:t>
            </a:r>
            <a:r>
              <a:rPr lang="en-US" dirty="0"/>
              <a:t>, and </a:t>
            </a:r>
            <a:r>
              <a:rPr lang="en-US" b="1" dirty="0"/>
              <a:t>Monetary</a:t>
            </a:r>
            <a:r>
              <a:rPr lang="en-US" dirty="0"/>
              <a:t> — into a single 3-digit RFM score (e.g., </a:t>
            </a:r>
            <a:r>
              <a:rPr lang="en-US" b="1" dirty="0"/>
              <a:t>555</a:t>
            </a:r>
            <a:r>
              <a:rPr lang="en-US" dirty="0"/>
              <a:t>). This score represents each customer’s behavioral purchase blueprint.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ED16C2-E659-2C79-ECB3-37DE9EF55684}"/>
              </a:ext>
            </a:extLst>
          </p:cNvPr>
          <p:cNvSpPr txBox="1"/>
          <p:nvPr/>
        </p:nvSpPr>
        <p:spPr>
          <a:xfrm>
            <a:off x="711200" y="2236512"/>
            <a:ext cx="11010900" cy="14773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CONCAT(</a:t>
            </a:r>
            <a:r>
              <a:rPr lang="en-US" dirty="0" err="1">
                <a:solidFill>
                  <a:schemeClr val="tx1"/>
                </a:solidFill>
              </a:rPr>
              <a:t>recency_score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frequency_score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monetary_score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 Example 555 = best of all three dimensions</a:t>
            </a:r>
            <a:r>
              <a:rPr lang="en-US" dirty="0">
                <a:solidFill>
                  <a:schemeClr val="tx1"/>
                </a:solidFill>
              </a:rPr>
              <a:t> → recent, frequent, and high-spending.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Enables segmentation into meaningful groups, 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Champions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Infrequent High Value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8795E-1591-5C5C-2A5B-F22727C1F878}"/>
              </a:ext>
            </a:extLst>
          </p:cNvPr>
          <p:cNvSpPr txBox="1"/>
          <p:nvPr/>
        </p:nvSpPr>
        <p:spPr>
          <a:xfrm>
            <a:off x="711200" y="3916505"/>
            <a:ext cx="11010900" cy="14523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Used to:-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Identify </a:t>
            </a:r>
            <a:r>
              <a:rPr lang="en-US" b="1" dirty="0"/>
              <a:t>top performers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Spot </a:t>
            </a:r>
            <a:r>
              <a:rPr lang="en-US" b="1" dirty="0"/>
              <a:t>lapsed high spenders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Tailor </a:t>
            </a:r>
            <a:r>
              <a:rPr lang="en-US" b="1" dirty="0"/>
              <a:t>marketing strategies</a:t>
            </a:r>
            <a:r>
              <a:rPr lang="en-US" dirty="0"/>
              <a:t> by segment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37F24A-8194-6231-F39F-BCC5FE66D046}"/>
              </a:ext>
            </a:extLst>
          </p:cNvPr>
          <p:cNvSpPr txBox="1"/>
          <p:nvPr/>
        </p:nvSpPr>
        <p:spPr>
          <a:xfrm>
            <a:off x="711200" y="5584753"/>
            <a:ext cx="11010900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Aggregate Function to create RFM Group</a:t>
            </a:r>
          </a:p>
          <a:p>
            <a:pPr>
              <a:buNone/>
            </a:pPr>
            <a:r>
              <a:rPr lang="en-US" dirty="0"/>
              <a:t>SUM() function to add the three individual RFM scores — </a:t>
            </a:r>
            <a:r>
              <a:rPr lang="en-US" b="1" dirty="0"/>
              <a:t>Recency</a:t>
            </a:r>
            <a:r>
              <a:rPr lang="en-US" dirty="0"/>
              <a:t>, </a:t>
            </a:r>
            <a:r>
              <a:rPr lang="en-US" b="1" dirty="0"/>
              <a:t>Frequency</a:t>
            </a:r>
            <a:r>
              <a:rPr lang="en-US" dirty="0"/>
              <a:t>, and </a:t>
            </a:r>
            <a:r>
              <a:rPr lang="en-US" b="1" dirty="0"/>
              <a:t>Monetary</a:t>
            </a:r>
            <a:r>
              <a:rPr lang="en-US" dirty="0"/>
              <a:t> (e.g., </a:t>
            </a:r>
            <a:r>
              <a:rPr lang="en-US" b="1" dirty="0"/>
              <a:t>5+5+5 = 15</a:t>
            </a:r>
            <a:r>
              <a:rPr lang="en-US" dirty="0"/>
              <a:t>). This score represents each customer’s overall purchasing behavior and helps segment customer value.</a:t>
            </a:r>
          </a:p>
        </p:txBody>
      </p:sp>
    </p:spTree>
    <p:extLst>
      <p:ext uri="{BB962C8B-B14F-4D97-AF65-F5344CB8AC3E}">
        <p14:creationId xmlns:p14="http://schemas.microsoft.com/office/powerpoint/2010/main" val="506921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10B91B-D478-530B-4400-DE9A1CD2F94D}"/>
              </a:ext>
            </a:extLst>
          </p:cNvPr>
          <p:cNvSpPr txBox="1"/>
          <p:nvPr/>
        </p:nvSpPr>
        <p:spPr>
          <a:xfrm>
            <a:off x="3219930" y="1346146"/>
            <a:ext cx="8522547" cy="1477328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Based on RFM segmentation analysis, </a:t>
            </a:r>
            <a:r>
              <a:rPr lang="en-US" b="1" dirty="0"/>
              <a:t>Monetary Value</a:t>
            </a:r>
            <a:r>
              <a:rPr lang="en-US" dirty="0"/>
              <a:t> appears to be the most significant driver of customer behavior.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/>
              <a:t>Segments like “Others” and “New Low Value” contribute disproportionately high revenue despite lower engagement.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A8EBA9-B8A3-5E48-BCE7-424A0E434790}"/>
              </a:ext>
            </a:extLst>
          </p:cNvPr>
          <p:cNvSpPr txBox="1"/>
          <p:nvPr/>
        </p:nvSpPr>
        <p:spPr>
          <a:xfrm>
            <a:off x="3219931" y="3089095"/>
            <a:ext cx="8522547" cy="313932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distribution of customers across RFM segments reveals that the company’s overall customer base is </a:t>
            </a:r>
            <a:r>
              <a:rPr lang="en-US" b="1" dirty="0">
                <a:solidFill>
                  <a:schemeClr val="bg1"/>
                </a:solidFill>
              </a:rPr>
              <a:t>skewed toward lower engagement and spending</a:t>
            </a:r>
            <a:r>
              <a:rPr lang="en-US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customers fall into the </a:t>
            </a:r>
            <a:r>
              <a:rPr lang="en-US" b="1" dirty="0">
                <a:solidFill>
                  <a:schemeClr val="bg1"/>
                </a:solidFill>
              </a:rPr>
              <a:t>"Others"</a:t>
            </a:r>
            <a:r>
              <a:rPr lang="en-US" dirty="0">
                <a:solidFill>
                  <a:schemeClr val="bg1"/>
                </a:solidFill>
              </a:rPr>
              <a:t> segment, indicating they either purchase infrequently, or haven’t bought recently.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 contrast, </a:t>
            </a:r>
            <a:r>
              <a:rPr lang="en-US" b="1" dirty="0">
                <a:solidFill>
                  <a:schemeClr val="bg1"/>
                </a:solidFill>
              </a:rPr>
              <a:t>high-value segments like “Champions”,    “Recent High Value”,    “New Big Value”,    “Frequent High Value”,    “Infrequent High Value” </a:t>
            </a:r>
            <a:r>
              <a:rPr lang="en-US" dirty="0">
                <a:solidFill>
                  <a:schemeClr val="bg1"/>
                </a:solidFill>
              </a:rPr>
              <a:t>together capture around</a:t>
            </a:r>
            <a:r>
              <a:rPr lang="en-US" b="1" dirty="0">
                <a:solidFill>
                  <a:schemeClr val="bg1"/>
                </a:solidFill>
              </a:rPr>
              <a:t> 10% in total </a:t>
            </a:r>
            <a:r>
              <a:rPr lang="en-US" dirty="0">
                <a:solidFill>
                  <a:schemeClr val="bg1"/>
                </a:solidFill>
              </a:rPr>
              <a:t>, suggesting that while the company has a few highly profitable and loyal customers, the majority may require reactivation or nurturing strategies to increase their lifetime value.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88ED87-AB9D-5D22-79D6-E602EB46E848}"/>
              </a:ext>
            </a:extLst>
          </p:cNvPr>
          <p:cNvSpPr/>
          <p:nvPr/>
        </p:nvSpPr>
        <p:spPr>
          <a:xfrm>
            <a:off x="687677" y="1707222"/>
            <a:ext cx="2176527" cy="6245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</a:pPr>
            <a:r>
              <a:rPr lang="en-GB" b="1" dirty="0">
                <a:solidFill>
                  <a:schemeClr val="tx2"/>
                </a:solidFill>
                <a:ea typeface="Arial" panose="020B0604020202020204" pitchFamily="34" charset="0"/>
              </a:rPr>
              <a:t>Key RFM Driver</a:t>
            </a:r>
            <a:endParaRPr lang="en-IN" b="1" dirty="0">
              <a:solidFill>
                <a:schemeClr val="tx2"/>
              </a:solidFill>
              <a:ea typeface="Arial" panose="020B060402020202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414256-4CE7-9491-FBA7-86D820F627E1}"/>
              </a:ext>
            </a:extLst>
          </p:cNvPr>
          <p:cNvSpPr/>
          <p:nvPr/>
        </p:nvSpPr>
        <p:spPr>
          <a:xfrm>
            <a:off x="687677" y="4419633"/>
            <a:ext cx="2176527" cy="6245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15000"/>
              </a:lnSpc>
            </a:pPr>
            <a:r>
              <a:rPr lang="en-GB" b="1" dirty="0">
                <a:solidFill>
                  <a:schemeClr val="tx2"/>
                </a:solidFill>
                <a:ea typeface="Arial" panose="020B0604020202020204" pitchFamily="34" charset="0"/>
              </a:rPr>
              <a:t>Segment Distribution Insights</a:t>
            </a:r>
            <a:endParaRPr lang="en-IN" b="1" dirty="0">
              <a:solidFill>
                <a:schemeClr val="tx2"/>
              </a:solidFill>
              <a:ea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B91DC33-7EB1-E8A1-CEDD-06EB636D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92" y="134439"/>
            <a:ext cx="10761132" cy="625428"/>
          </a:xfr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</a:pPr>
            <a:r>
              <a:rPr lang="en-GB" sz="3200" b="1" dirty="0">
                <a:ea typeface="Arial" panose="020B0604020202020204" pitchFamily="34" charset="0"/>
              </a:rPr>
              <a:t>Key RFM Driver &amp; Segment Distribution Insights</a:t>
            </a:r>
            <a:endParaRPr lang="en-IN" sz="3200" b="1" dirty="0"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46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4D6885C-2DE0-0C4A-C3D3-B7A4B1680865}"/>
              </a:ext>
            </a:extLst>
          </p:cNvPr>
          <p:cNvSpPr txBox="1"/>
          <p:nvPr/>
        </p:nvSpPr>
        <p:spPr>
          <a:xfrm>
            <a:off x="450596" y="331777"/>
            <a:ext cx="11143996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</a:defRPr>
            </a:lvl1pPr>
          </a:lstStyle>
          <a:p>
            <a:r>
              <a:rPr lang="en-GB" dirty="0"/>
              <a:t>Strategic Recommendations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8F13B-D014-055C-3DC0-579F87F66E91}"/>
              </a:ext>
            </a:extLst>
          </p:cNvPr>
          <p:cNvSpPr txBox="1"/>
          <p:nvPr/>
        </p:nvSpPr>
        <p:spPr>
          <a:xfrm>
            <a:off x="749808" y="1112736"/>
            <a:ext cx="1012240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Focus more on the high-value customers with special offers or loyalty programs.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Spend less on general campaigns for low-value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region-specific promotions for places like France and Argentina.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spending amount (monetary value) as the main way to find important customers, even if they don’t buy often.</a:t>
            </a:r>
          </a:p>
        </p:txBody>
      </p:sp>
    </p:spTree>
    <p:extLst>
      <p:ext uri="{BB962C8B-B14F-4D97-AF65-F5344CB8AC3E}">
        <p14:creationId xmlns:p14="http://schemas.microsoft.com/office/powerpoint/2010/main" val="2672556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F47F-05A3-E794-F99B-322778AD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22" y="1036720"/>
            <a:ext cx="10556967" cy="5355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3200" b="1" dirty="0"/>
              <a:t>Customer Lifetime Value (CLV) Estimation &amp; Analysis Method</a:t>
            </a:r>
            <a:endParaRPr lang="en-IN" sz="3200" b="1" dirty="0">
              <a:ea typeface="+mn-ea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033780B-CC6B-AC0C-8125-087D688FF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856" y="1710553"/>
            <a:ext cx="11125199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Estimates how much revenue a customer will generate over their relationship with the company. It prioritize marketing spend, retention efforts, and product targeting.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retained customer</a:t>
            </a:r>
            <a:r>
              <a:rPr lang="en-US" dirty="0"/>
              <a:t> is one who continues to make purchases over weeks, months, or years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Retention Rate </a:t>
            </a:r>
            <a:r>
              <a:rPr lang="en-US" dirty="0"/>
              <a:t>= (Customers who stayed/Customers at start) × 100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D54D104-8937-FA08-BA56-012881766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710816"/>
              </p:ext>
            </p:extLst>
          </p:nvPr>
        </p:nvGraphicFramePr>
        <p:xfrm>
          <a:off x="489856" y="3834563"/>
          <a:ext cx="11125200" cy="2494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30829">
                  <a:extLst>
                    <a:ext uri="{9D8B030D-6E8A-4147-A177-3AD203B41FA5}">
                      <a16:colId xmlns:a16="http://schemas.microsoft.com/office/drawing/2014/main" val="1622189672"/>
                    </a:ext>
                  </a:extLst>
                </a:gridCol>
                <a:gridCol w="3748143">
                  <a:extLst>
                    <a:ext uri="{9D8B030D-6E8A-4147-A177-3AD203B41FA5}">
                      <a16:colId xmlns:a16="http://schemas.microsoft.com/office/drawing/2014/main" val="3372956933"/>
                    </a:ext>
                  </a:extLst>
                </a:gridCol>
                <a:gridCol w="1749142">
                  <a:extLst>
                    <a:ext uri="{9D8B030D-6E8A-4147-A177-3AD203B41FA5}">
                      <a16:colId xmlns:a16="http://schemas.microsoft.com/office/drawing/2014/main" val="4044589054"/>
                    </a:ext>
                  </a:extLst>
                </a:gridCol>
                <a:gridCol w="3897086">
                  <a:extLst>
                    <a:ext uri="{9D8B030D-6E8A-4147-A177-3AD203B41FA5}">
                      <a16:colId xmlns:a16="http://schemas.microsoft.com/office/drawing/2014/main" val="11249503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recency_score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Interpretation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retention_multiplier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313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Very recent purchase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Highly likely to stay and repurchase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12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Good chance of retention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37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Moderate recency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Neutral retention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8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Less recent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At risk of churn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126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Long time since last purchase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Low retention likelihood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93331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3029192-C82F-F8CA-7CE1-1C6C5AE09719}"/>
              </a:ext>
            </a:extLst>
          </p:cNvPr>
          <p:cNvSpPr txBox="1"/>
          <p:nvPr/>
        </p:nvSpPr>
        <p:spPr>
          <a:xfrm>
            <a:off x="489856" y="331694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/>
              <a:t>Analysis Method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D03EDBB-BA19-606D-235D-388C7467B8B3}"/>
              </a:ext>
            </a:extLst>
          </p:cNvPr>
          <p:cNvSpPr txBox="1">
            <a:spLocks/>
          </p:cNvSpPr>
          <p:nvPr/>
        </p:nvSpPr>
        <p:spPr>
          <a:xfrm>
            <a:off x="354389" y="194041"/>
            <a:ext cx="10556967" cy="5632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/>
              <a:t>Further Analysis:- </a:t>
            </a:r>
            <a:endParaRPr lang="en-IN" sz="34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16A2-F9C4-E017-A671-7EE8A4118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0039"/>
            <a:ext cx="10515600" cy="511062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Business Scenario and Objectives</a:t>
            </a:r>
            <a:endParaRPr lang="en-IN" sz="32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36E589-DB9B-CD40-395C-785A8845A478}"/>
              </a:ext>
            </a:extLst>
          </p:cNvPr>
          <p:cNvSpPr/>
          <p:nvPr/>
        </p:nvSpPr>
        <p:spPr>
          <a:xfrm>
            <a:off x="708660" y="2915558"/>
            <a:ext cx="1106424" cy="62454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Need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63C863-6848-CFB9-AE58-06BE27A4C88D}"/>
              </a:ext>
            </a:extLst>
          </p:cNvPr>
          <p:cNvSpPr/>
          <p:nvPr/>
        </p:nvSpPr>
        <p:spPr>
          <a:xfrm>
            <a:off x="708660" y="1550054"/>
            <a:ext cx="1106424" cy="624548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Scenario</a:t>
            </a:r>
            <a:endParaRPr lang="en-IN" dirty="0"/>
          </a:p>
        </p:txBody>
      </p:sp>
      <p:sp>
        <p:nvSpPr>
          <p:cNvPr id="6" name="Rectangle: Top Corners One Rounded and One Snipped 5">
            <a:extLst>
              <a:ext uri="{FF2B5EF4-FFF2-40B4-BE49-F238E27FC236}">
                <a16:creationId xmlns:a16="http://schemas.microsoft.com/office/drawing/2014/main" id="{5D14C719-D544-D279-94FD-331A18C4A75D}"/>
              </a:ext>
            </a:extLst>
          </p:cNvPr>
          <p:cNvSpPr/>
          <p:nvPr/>
        </p:nvSpPr>
        <p:spPr>
          <a:xfrm>
            <a:off x="2093976" y="1265234"/>
            <a:ext cx="9235440" cy="1130648"/>
          </a:xfrm>
          <a:prstGeom prst="snipRoundRect">
            <a:avLst>
              <a:gd name="adj1" fmla="val 16667"/>
              <a:gd name="adj2" fmla="val 45593"/>
            </a:avLst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Leadership and Marketing team at global retail  company want to review Customer spends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Understand Customer value and ordering </a:t>
            </a:r>
            <a:r>
              <a:rPr lang="en-US" dirty="0" err="1"/>
              <a:t>behaviour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Plan Marketing Campaign to drive growth</a:t>
            </a:r>
            <a:endParaRPr lang="en-IN" dirty="0"/>
          </a:p>
        </p:txBody>
      </p:sp>
      <p:sp>
        <p:nvSpPr>
          <p:cNvPr id="9" name="Rectangle: Top Corners One Rounded and One Snipped 8">
            <a:extLst>
              <a:ext uri="{FF2B5EF4-FFF2-40B4-BE49-F238E27FC236}">
                <a16:creationId xmlns:a16="http://schemas.microsoft.com/office/drawing/2014/main" id="{DE94F68A-1006-817E-40D5-F42862103CE3}"/>
              </a:ext>
            </a:extLst>
          </p:cNvPr>
          <p:cNvSpPr/>
          <p:nvPr/>
        </p:nvSpPr>
        <p:spPr>
          <a:xfrm>
            <a:off x="2093976" y="2674620"/>
            <a:ext cx="9235440" cy="1106424"/>
          </a:xfrm>
          <a:prstGeom prst="snipRoundRect">
            <a:avLst>
              <a:gd name="adj1" fmla="val 16667"/>
              <a:gd name="adj2" fmla="val 45593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Identify high-value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Analyze Customer ordering patterns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Segment Customers to map marketing campaigns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E1298B-311A-4AD8-7881-24CA2286290E}"/>
              </a:ext>
            </a:extLst>
          </p:cNvPr>
          <p:cNvSpPr/>
          <p:nvPr/>
        </p:nvSpPr>
        <p:spPr>
          <a:xfrm>
            <a:off x="708660" y="4250808"/>
            <a:ext cx="1106424" cy="4692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Role</a:t>
            </a:r>
            <a:endParaRPr lang="en-IN" dirty="0"/>
          </a:p>
        </p:txBody>
      </p:sp>
      <p:sp>
        <p:nvSpPr>
          <p:cNvPr id="11" name="Rectangle: Top Corners One Rounded and One Snipped 10">
            <a:extLst>
              <a:ext uri="{FF2B5EF4-FFF2-40B4-BE49-F238E27FC236}">
                <a16:creationId xmlns:a16="http://schemas.microsoft.com/office/drawing/2014/main" id="{96D8F1FB-A2E6-B4E2-A587-841B25D158A9}"/>
              </a:ext>
            </a:extLst>
          </p:cNvPr>
          <p:cNvSpPr/>
          <p:nvPr/>
        </p:nvSpPr>
        <p:spPr>
          <a:xfrm>
            <a:off x="2093976" y="4069788"/>
            <a:ext cx="9235440" cy="831273"/>
          </a:xfrm>
          <a:prstGeom prst="snipRoundRect">
            <a:avLst>
              <a:gd name="adj1" fmla="val 16667"/>
              <a:gd name="adj2" fmla="val 4559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Perform data analysis on spending </a:t>
            </a:r>
            <a:r>
              <a:rPr lang="en-US" dirty="0" err="1"/>
              <a:t>behaviour</a:t>
            </a:r>
            <a:r>
              <a:rPr lang="en-US" dirty="0"/>
              <a:t> of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Generate insights that will guide design of marketing campaigns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533425-ECAC-4DA1-82A3-9FFC01CDDCBF}"/>
              </a:ext>
            </a:extLst>
          </p:cNvPr>
          <p:cNvSpPr/>
          <p:nvPr/>
        </p:nvSpPr>
        <p:spPr>
          <a:xfrm>
            <a:off x="708660" y="5518776"/>
            <a:ext cx="1106424" cy="4692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</a:t>
            </a:r>
            <a:endParaRPr lang="en-IN" dirty="0"/>
          </a:p>
        </p:txBody>
      </p:sp>
      <p:sp>
        <p:nvSpPr>
          <p:cNvPr id="13" name="Rectangle: Top Corners One Rounded and One Snipped 12">
            <a:extLst>
              <a:ext uri="{FF2B5EF4-FFF2-40B4-BE49-F238E27FC236}">
                <a16:creationId xmlns:a16="http://schemas.microsoft.com/office/drawing/2014/main" id="{35176C58-10BA-C4AC-224B-3014EE86761B}"/>
              </a:ext>
            </a:extLst>
          </p:cNvPr>
          <p:cNvSpPr/>
          <p:nvPr/>
        </p:nvSpPr>
        <p:spPr>
          <a:xfrm>
            <a:off x="2093976" y="5170902"/>
            <a:ext cx="9235440" cy="1341888"/>
          </a:xfrm>
          <a:prstGeom prst="snipRoundRect">
            <a:avLst>
              <a:gd name="adj1" fmla="val 16667"/>
              <a:gd name="adj2" fmla="val 45593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Utilize RFM (Recency, Frequency, Monetary)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Assign RFM segments to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Generate insights on high-spending Customers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Identify potential churn Customers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964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4CB9A11-77C5-AE37-C1B9-22FA115FC483}"/>
              </a:ext>
            </a:extLst>
          </p:cNvPr>
          <p:cNvSpPr txBox="1">
            <a:spLocks/>
          </p:cNvSpPr>
          <p:nvPr/>
        </p:nvSpPr>
        <p:spPr>
          <a:xfrm>
            <a:off x="477228" y="211686"/>
            <a:ext cx="10556967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Customer Lifetime Value (CLV) Estimation- Results</a:t>
            </a:r>
            <a:endParaRPr lang="en-IN" sz="3200" b="1" dirty="0"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7A556-FB3E-2C96-FAFC-7FE2202DF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" y="716279"/>
            <a:ext cx="11178540" cy="562525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31095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2F0178-EC43-9C49-72C7-8B7CA71EF4C2}"/>
              </a:ext>
            </a:extLst>
          </p:cNvPr>
          <p:cNvSpPr txBox="1">
            <a:spLocks/>
          </p:cNvSpPr>
          <p:nvPr/>
        </p:nvSpPr>
        <p:spPr>
          <a:xfrm>
            <a:off x="826379" y="388221"/>
            <a:ext cx="8452169" cy="53553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Customer Lifetime Value (CLV) Estimation- Analysis</a:t>
            </a:r>
            <a:endParaRPr lang="en-IN" sz="3200" b="1" dirty="0">
              <a:ea typeface="+mn-ea"/>
              <a:cs typeface="+mn-c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66DEE33-DB23-EFD2-D731-D38859F1F0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1592039"/>
              </p:ext>
            </p:extLst>
          </p:nvPr>
        </p:nvGraphicFramePr>
        <p:xfrm>
          <a:off x="1179915" y="1685925"/>
          <a:ext cx="9965266" cy="348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5605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0F18FDD-E25C-2D88-0348-D603C5E9E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687943"/>
              </p:ext>
            </p:extLst>
          </p:nvPr>
        </p:nvGraphicFramePr>
        <p:xfrm>
          <a:off x="908164" y="885538"/>
          <a:ext cx="10375671" cy="45212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776746">
                  <a:extLst>
                    <a:ext uri="{9D8B030D-6E8A-4147-A177-3AD203B41FA5}">
                      <a16:colId xmlns:a16="http://schemas.microsoft.com/office/drawing/2014/main" val="1622189672"/>
                    </a:ext>
                  </a:extLst>
                </a:gridCol>
                <a:gridCol w="3976373">
                  <a:extLst>
                    <a:ext uri="{9D8B030D-6E8A-4147-A177-3AD203B41FA5}">
                      <a16:colId xmlns:a16="http://schemas.microsoft.com/office/drawing/2014/main" val="4014555086"/>
                    </a:ext>
                  </a:extLst>
                </a:gridCol>
                <a:gridCol w="3622552">
                  <a:extLst>
                    <a:ext uri="{9D8B030D-6E8A-4147-A177-3AD203B41FA5}">
                      <a16:colId xmlns:a16="http://schemas.microsoft.com/office/drawing/2014/main" val="2977514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/>
                        <a:t>RFM Group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 err="1"/>
                        <a:t>Behavior</a:t>
                      </a:r>
                      <a:r>
                        <a:rPr lang="en-IN" sz="1600" b="1" dirty="0"/>
                        <a:t> Insight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/>
                        <a:t>Recommended Strategy</a:t>
                      </a:r>
                      <a:endParaRPr lang="en-IN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13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New Low Value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Recently acquired, low spend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Onboard effectively and incentivize repeat buys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74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Recent Mid Value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Newly active with solid CLV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Nurture with personalized engagement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547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Loyal Value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Consistent buyers with strong CLV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Strengthen loyalty programs and upsell paths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9783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Inactive Low Value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Low activity but moderate CLV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Reactivate with targeted offers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578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Frequent but Low Value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Regular buyers, low spend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Promote higher-value products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794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+mn-lt"/>
                        </a:rPr>
                        <a:t>Recent High Value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Recently active with high spend and frequency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Retain with exclusive offers and personalized upsell strategies.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573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Others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Broad, undefined group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Segment further and test conversion tactics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663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Champions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Highly engaged but lower-than-expected lifetime value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Reassess monetization; offer bundles or upsells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12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Infrequent High Value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Previously valuable, now disengaged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 err="1"/>
                        <a:t>Winback</a:t>
                      </a:r>
                      <a:r>
                        <a:rPr lang="en-US" sz="1400" dirty="0"/>
                        <a:t> campaigns with tailored messaging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23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Frequent High Value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High frequency, low CLV</a:t>
                      </a:r>
                      <a:endParaRPr lang="en-IN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Encourage higher spend through premium incentives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2476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4B52C39-FE59-0CB4-E46A-7CFF3AB30EE5}"/>
              </a:ext>
            </a:extLst>
          </p:cNvPr>
          <p:cNvSpPr txBox="1"/>
          <p:nvPr/>
        </p:nvSpPr>
        <p:spPr>
          <a:xfrm>
            <a:off x="575803" y="181175"/>
            <a:ext cx="5374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+mj-lt"/>
              </a:rPr>
              <a:t>CLV-Based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27565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F0BBDA-1EDF-BAA9-542B-F3D2A2503147}"/>
              </a:ext>
            </a:extLst>
          </p:cNvPr>
          <p:cNvSpPr txBox="1"/>
          <p:nvPr/>
        </p:nvSpPr>
        <p:spPr>
          <a:xfrm>
            <a:off x="813468" y="456576"/>
            <a:ext cx="10810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Product-level purchasing </a:t>
            </a:r>
            <a:r>
              <a:rPr lang="en-US" sz="3200" b="1" dirty="0" err="1">
                <a:latin typeface="+mj-lt"/>
              </a:rPr>
              <a:t>behaviour</a:t>
            </a:r>
            <a:endParaRPr lang="en-IN" sz="32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2E65E1-CAF9-24A2-8277-3889004CC02E}"/>
              </a:ext>
            </a:extLst>
          </p:cNvPr>
          <p:cNvSpPr/>
          <p:nvPr/>
        </p:nvSpPr>
        <p:spPr>
          <a:xfrm>
            <a:off x="690631" y="1245418"/>
            <a:ext cx="10810737" cy="246982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b="1" dirty="0"/>
              <a:t>Business Objective</a:t>
            </a:r>
          </a:p>
          <a:p>
            <a:pPr algn="just"/>
            <a:endParaRPr lang="en-IN" dirty="0"/>
          </a:p>
          <a:p>
            <a:pPr algn="just"/>
            <a:r>
              <a:rPr lang="en-US" dirty="0"/>
              <a:t>Identify product-level purchasing behavior segmented by </a:t>
            </a:r>
            <a:r>
              <a:rPr lang="en-US" b="1" dirty="0"/>
              <a:t>customer order segment</a:t>
            </a:r>
            <a:r>
              <a:rPr lang="en-US" dirty="0"/>
              <a:t> and </a:t>
            </a:r>
            <a:r>
              <a:rPr lang="en-US" b="1" dirty="0"/>
              <a:t>brand</a:t>
            </a:r>
            <a:r>
              <a:rPr lang="en-US" dirty="0"/>
              <a:t> to uncover buying patterns and discount impact.</a:t>
            </a:r>
          </a:p>
          <a:p>
            <a:pPr algn="just"/>
            <a:endParaRPr lang="en-US" b="1" dirty="0"/>
          </a:p>
          <a:p>
            <a:r>
              <a:rPr lang="en-US" b="1" dirty="0"/>
              <a:t>Analysis Method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Segmented results by </a:t>
            </a:r>
            <a:r>
              <a:rPr lang="en-US" altLang="en-US" b="1" dirty="0">
                <a:solidFill>
                  <a:schemeClr val="bg1"/>
                </a:solidFill>
              </a:rPr>
              <a:t>customer type</a:t>
            </a:r>
            <a:r>
              <a:rPr lang="en-US" altLang="en-US" dirty="0">
                <a:solidFill>
                  <a:schemeClr val="bg1"/>
                </a:solidFill>
              </a:rPr>
              <a:t> and </a:t>
            </a:r>
            <a:r>
              <a:rPr lang="en-US" altLang="en-US" b="1" dirty="0">
                <a:solidFill>
                  <a:schemeClr val="bg1"/>
                </a:solidFill>
              </a:rPr>
              <a:t>brand</a:t>
            </a:r>
            <a:endParaRPr lang="en-US" altLang="en-US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Sorted output to highlight top-performing brand-segment combinations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17D8A-1779-65EB-C020-9646C2BDF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68" y="4122420"/>
            <a:ext cx="10485120" cy="186690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68303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84B55D-FB6C-A9ED-C891-8C1226498789}"/>
              </a:ext>
            </a:extLst>
          </p:cNvPr>
          <p:cNvSpPr txBox="1"/>
          <p:nvPr/>
        </p:nvSpPr>
        <p:spPr>
          <a:xfrm>
            <a:off x="370819" y="158972"/>
            <a:ext cx="118211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</a:rPr>
              <a:t>Brand-level purchasing </a:t>
            </a:r>
            <a:r>
              <a:rPr lang="en-US" sz="3200" b="1" dirty="0" err="1">
                <a:latin typeface="+mj-lt"/>
              </a:rPr>
              <a:t>behaviour</a:t>
            </a:r>
            <a:endParaRPr lang="en-IN" sz="32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8BAEA-7B54-298E-9C28-BE2242E93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30224"/>
            <a:ext cx="11125200" cy="545592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507020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E49A23-357E-ECD8-8993-F782D7AFE42D}"/>
              </a:ext>
            </a:extLst>
          </p:cNvPr>
          <p:cNvSpPr txBox="1"/>
          <p:nvPr/>
        </p:nvSpPr>
        <p:spPr>
          <a:xfrm>
            <a:off x="608195" y="147278"/>
            <a:ext cx="6736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+mj-lt"/>
              </a:rPr>
              <a:t>Churn Prediction </a:t>
            </a:r>
            <a:r>
              <a:rPr lang="en-IN" sz="3200" b="1" dirty="0" err="1">
                <a:latin typeface="+mj-lt"/>
              </a:rPr>
              <a:t>Modeling</a:t>
            </a:r>
            <a:endParaRPr lang="en-IN" sz="3200" b="1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DB8FF-00B1-503E-DF17-7E0087EB7B04}"/>
              </a:ext>
            </a:extLst>
          </p:cNvPr>
          <p:cNvSpPr/>
          <p:nvPr/>
        </p:nvSpPr>
        <p:spPr>
          <a:xfrm>
            <a:off x="608195" y="732053"/>
            <a:ext cx="10810737" cy="181051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600" b="1" dirty="0"/>
              <a:t>Business Objective</a:t>
            </a:r>
          </a:p>
          <a:p>
            <a:pPr algn="just"/>
            <a:r>
              <a:rPr lang="en-US" sz="1600" dirty="0"/>
              <a:t>Identify low-engagement customer segments to support </a:t>
            </a:r>
            <a:r>
              <a:rPr lang="en-US" sz="1600" b="1" dirty="0"/>
              <a:t>churn prediction modeling</a:t>
            </a:r>
            <a:r>
              <a:rPr lang="en-US" sz="1600" dirty="0"/>
              <a:t> and proactive retention strategies.</a:t>
            </a:r>
          </a:p>
          <a:p>
            <a:pPr algn="just"/>
            <a:endParaRPr lang="en-US" sz="1600" b="1" dirty="0"/>
          </a:p>
          <a:p>
            <a:r>
              <a:rPr lang="en-US" sz="1600" b="1" dirty="0"/>
              <a:t>Analysis Method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+mj-lt"/>
              </a:rPr>
              <a:t>Calculate </a:t>
            </a:r>
            <a:r>
              <a:rPr lang="en-US" altLang="en-US" sz="1600" b="1" dirty="0">
                <a:solidFill>
                  <a:schemeClr val="bg1"/>
                </a:solidFill>
                <a:latin typeface="+mj-lt"/>
              </a:rPr>
              <a:t>total orders</a:t>
            </a:r>
            <a:r>
              <a:rPr lang="en-US" altLang="en-US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altLang="en-US" sz="1600" b="1" dirty="0">
                <a:solidFill>
                  <a:schemeClr val="bg1"/>
                </a:solidFill>
                <a:latin typeface="+mj-lt"/>
              </a:rPr>
              <a:t>revenue before/after discount</a:t>
            </a:r>
            <a:r>
              <a:rPr lang="en-US" altLang="en-US" sz="1600" dirty="0">
                <a:solidFill>
                  <a:schemeClr val="bg1"/>
                </a:solidFill>
                <a:latin typeface="+mj-lt"/>
              </a:rPr>
              <a:t>, and </a:t>
            </a:r>
            <a:r>
              <a:rPr lang="en-US" altLang="en-US" sz="1600" b="1" dirty="0">
                <a:solidFill>
                  <a:schemeClr val="bg1"/>
                </a:solidFill>
                <a:latin typeface="+mj-lt"/>
              </a:rPr>
              <a:t>discount percentage</a:t>
            </a:r>
            <a:endParaRPr lang="en-US" altLang="en-US" sz="1600" dirty="0">
              <a:solidFill>
                <a:schemeClr val="bg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+mj-lt"/>
              </a:rPr>
              <a:t>Segmented results by </a:t>
            </a:r>
            <a:r>
              <a:rPr lang="en-US" altLang="en-US" sz="1600" b="1" dirty="0">
                <a:solidFill>
                  <a:schemeClr val="bg1"/>
                </a:solidFill>
                <a:latin typeface="+mj-lt"/>
              </a:rPr>
              <a:t>customer type</a:t>
            </a:r>
            <a:r>
              <a:rPr lang="en-US" altLang="en-US" sz="1600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n-US" altLang="en-US" sz="1600" b="1" dirty="0">
                <a:solidFill>
                  <a:schemeClr val="bg1"/>
                </a:solidFill>
                <a:latin typeface="+mj-lt"/>
              </a:rPr>
              <a:t>brand</a:t>
            </a:r>
            <a:endParaRPr lang="en-US" altLang="en-US" sz="1600" dirty="0">
              <a:solidFill>
                <a:schemeClr val="bg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chemeClr val="bg1"/>
                </a:solidFill>
                <a:latin typeface="+mj-lt"/>
              </a:rPr>
              <a:t>Sorted output to highlight top-performing brand-segment combinations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51CD6-22BD-C5E9-D4C2-D6D76DF9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94" y="2685019"/>
            <a:ext cx="8455853" cy="39846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179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32729B-24FF-FA05-384A-73DDDD556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72787"/>
              </p:ext>
            </p:extLst>
          </p:nvPr>
        </p:nvGraphicFramePr>
        <p:xfrm>
          <a:off x="998283" y="1545707"/>
          <a:ext cx="9896856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7391">
                  <a:extLst>
                    <a:ext uri="{9D8B030D-6E8A-4147-A177-3AD203B41FA5}">
                      <a16:colId xmlns:a16="http://schemas.microsoft.com/office/drawing/2014/main" val="2448707179"/>
                    </a:ext>
                  </a:extLst>
                </a:gridCol>
                <a:gridCol w="1722419">
                  <a:extLst>
                    <a:ext uri="{9D8B030D-6E8A-4147-A177-3AD203B41FA5}">
                      <a16:colId xmlns:a16="http://schemas.microsoft.com/office/drawing/2014/main" val="2942535056"/>
                    </a:ext>
                  </a:extLst>
                </a:gridCol>
                <a:gridCol w="2883523">
                  <a:extLst>
                    <a:ext uri="{9D8B030D-6E8A-4147-A177-3AD203B41FA5}">
                      <a16:colId xmlns:a16="http://schemas.microsoft.com/office/drawing/2014/main" val="3104318009"/>
                    </a:ext>
                  </a:extLst>
                </a:gridCol>
                <a:gridCol w="2883523">
                  <a:extLst>
                    <a:ext uri="{9D8B030D-6E8A-4147-A177-3AD203B41FA5}">
                      <a16:colId xmlns:a16="http://schemas.microsoft.com/office/drawing/2014/main" val="1127696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Segment Group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Recency Codes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Behaviour Insight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b="1" dirty="0"/>
                        <a:t>Recommended Strategy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404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Very Low Engagement &amp; Spend 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111, 112, 121, 122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Customers with very low recency and spend; likely disengaged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Launch reactivation campaigns with strong incentives or personalized win-back messaging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31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Slightly better recency but still low frequency and monetary value</a:t>
                      </a:r>
                    </a:p>
                    <a:p>
                      <a:pPr>
                        <a:buNone/>
                      </a:pP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211, 212, 221, 222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Recently active but still low engagement and spend; potential early-stage churn 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Send personalized reminders and low-risk offers to re-engage interest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62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Moderate Recency, Low frequency &amp; Spend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311, 312, 321, 322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Moderate recent activity but low purchase frequency and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Offer targeted promotions and highlight value products to encourage repeat purchases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56144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FAF4208-16D0-5BFD-AB4A-84F24DD3418A}"/>
              </a:ext>
            </a:extLst>
          </p:cNvPr>
          <p:cNvSpPr txBox="1"/>
          <p:nvPr/>
        </p:nvSpPr>
        <p:spPr>
          <a:xfrm>
            <a:off x="723414" y="536160"/>
            <a:ext cx="9983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+mj-lt"/>
              </a:rPr>
              <a:t>Churn Prediction </a:t>
            </a:r>
            <a:r>
              <a:rPr lang="en-IN" sz="3200" b="1" dirty="0" err="1">
                <a:latin typeface="+mj-lt"/>
              </a:rPr>
              <a:t>Modeling</a:t>
            </a:r>
            <a:r>
              <a:rPr lang="en-IN" sz="3200" b="1" dirty="0">
                <a:latin typeface="+mj-lt"/>
              </a:rPr>
              <a:t> - Insights and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824753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5A1DE4-CD0E-68C9-19BC-C1A09A864561}"/>
              </a:ext>
            </a:extLst>
          </p:cNvPr>
          <p:cNvSpPr txBox="1"/>
          <p:nvPr/>
        </p:nvSpPr>
        <p:spPr>
          <a:xfrm>
            <a:off x="-176948" y="219115"/>
            <a:ext cx="80799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+mj-lt"/>
              </a:rPr>
              <a:t>Customer not placed any orders - 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20593-DAA3-DE77-7D1A-C7A2635CB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83" y="3824999"/>
            <a:ext cx="11201400" cy="252149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DB567C-91C9-E3A3-0228-3D116FDF6574}"/>
              </a:ext>
            </a:extLst>
          </p:cNvPr>
          <p:cNvSpPr/>
          <p:nvPr/>
        </p:nvSpPr>
        <p:spPr>
          <a:xfrm>
            <a:off x="562083" y="841218"/>
            <a:ext cx="11201400" cy="271374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b="1" dirty="0"/>
              <a:t>Business Objective</a:t>
            </a:r>
          </a:p>
          <a:p>
            <a:pPr algn="just"/>
            <a:endParaRPr lang="en-IN" dirty="0"/>
          </a:p>
          <a:p>
            <a:pPr algn="just"/>
            <a:r>
              <a:rPr lang="en-US" dirty="0"/>
              <a:t>Identify customers who have </a:t>
            </a:r>
            <a:r>
              <a:rPr lang="en-US" b="1" dirty="0"/>
              <a:t>not placed any orders</a:t>
            </a:r>
            <a:r>
              <a:rPr lang="en-US" dirty="0"/>
              <a:t> to assess engagement gaps and potential churn risk.</a:t>
            </a:r>
          </a:p>
          <a:p>
            <a:pPr algn="just"/>
            <a:endParaRPr lang="en-US" b="1" dirty="0"/>
          </a:p>
          <a:p>
            <a:r>
              <a:rPr lang="en-US" b="1" dirty="0"/>
              <a:t>Analysis Method</a:t>
            </a:r>
          </a:p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Queried customer data to find those with </a:t>
            </a:r>
            <a:r>
              <a:rPr lang="en-US" altLang="en-US" b="1" dirty="0">
                <a:solidFill>
                  <a:schemeClr val="bg1"/>
                </a:solidFill>
              </a:rPr>
              <a:t>zero total orders</a:t>
            </a:r>
            <a:endParaRPr lang="en-US" altLang="en-US" dirty="0">
              <a:solidFill>
                <a:schemeClr val="bg1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Calculated the </a:t>
            </a:r>
            <a:r>
              <a:rPr lang="en-US" altLang="en-US" b="1" dirty="0">
                <a:solidFill>
                  <a:schemeClr val="bg1"/>
                </a:solidFill>
              </a:rPr>
              <a:t>total number</a:t>
            </a:r>
            <a:r>
              <a:rPr lang="en-US" altLang="en-US" dirty="0">
                <a:solidFill>
                  <a:schemeClr val="bg1"/>
                </a:solidFill>
              </a:rPr>
              <a:t> and </a:t>
            </a:r>
            <a:r>
              <a:rPr lang="en-US" altLang="en-US" b="1" dirty="0">
                <a:solidFill>
                  <a:schemeClr val="bg1"/>
                </a:solidFill>
              </a:rPr>
              <a:t>percentage</a:t>
            </a:r>
            <a:r>
              <a:rPr lang="en-US" altLang="en-US" dirty="0">
                <a:solidFill>
                  <a:schemeClr val="bg1"/>
                </a:solidFill>
              </a:rPr>
              <a:t> of inactive customers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Provided insight into </a:t>
            </a:r>
            <a:r>
              <a:rPr lang="en-US" altLang="en-US" b="1" dirty="0">
                <a:solidFill>
                  <a:schemeClr val="bg1"/>
                </a:solidFill>
              </a:rPr>
              <a:t>customer onboarding effectiveness</a:t>
            </a:r>
            <a:r>
              <a:rPr lang="en-US" altLang="en-US" dirty="0">
                <a:solidFill>
                  <a:schemeClr val="bg1"/>
                </a:solidFill>
              </a:rPr>
              <a:t> and areas for reactivation strategy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5065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1423E-B0D2-6F0F-E4C0-3048126E0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23BC4-1008-B9B9-6F75-E079A7D355D1}"/>
              </a:ext>
            </a:extLst>
          </p:cNvPr>
          <p:cNvSpPr txBox="1"/>
          <p:nvPr/>
        </p:nvSpPr>
        <p:spPr>
          <a:xfrm>
            <a:off x="-1287191" y="257924"/>
            <a:ext cx="10667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latin typeface="+mj-lt"/>
              </a:rPr>
              <a:t>Customers List not placed any orders -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AD1E3-311A-291C-1C6E-FD3EE42CB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57" y="1021162"/>
            <a:ext cx="10668000" cy="538287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948841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8A3DEE-9C18-E3B5-0EB8-14C49DA58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915507"/>
              </p:ext>
            </p:extLst>
          </p:nvPr>
        </p:nvGraphicFramePr>
        <p:xfrm>
          <a:off x="914400" y="1372943"/>
          <a:ext cx="10548257" cy="40483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88690">
                  <a:extLst>
                    <a:ext uri="{9D8B030D-6E8A-4147-A177-3AD203B41FA5}">
                      <a16:colId xmlns:a16="http://schemas.microsoft.com/office/drawing/2014/main" val="2343018207"/>
                    </a:ext>
                  </a:extLst>
                </a:gridCol>
                <a:gridCol w="6359567">
                  <a:extLst>
                    <a:ext uri="{9D8B030D-6E8A-4147-A177-3AD203B41FA5}">
                      <a16:colId xmlns:a16="http://schemas.microsoft.com/office/drawing/2014/main" val="42886553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Focus Area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2000" b="1" dirty="0">
                          <a:solidFill>
                            <a:schemeClr val="bg1"/>
                          </a:solidFill>
                        </a:rPr>
                        <a:t>Recommended Action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10535"/>
                  </a:ext>
                </a:extLst>
              </a:tr>
              <a:tr h="1114225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b="1" dirty="0"/>
                        <a:t>Onboarding Optimization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dirty="0"/>
                        <a:t>Review the onboarding journey—are customers dropping off before checkout? Simplify sign-up, add welcome incentives.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2611921"/>
                  </a:ext>
                </a:extLst>
              </a:tr>
              <a:tr h="845951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b="1"/>
                        <a:t>First-Purchase Incentives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dirty="0"/>
                        <a:t>Offer exclusive discounts or free shipping for first-time buyers to reduce hesitation.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600910"/>
                  </a:ext>
                </a:extLst>
              </a:tr>
              <a:tr h="845951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b="1"/>
                        <a:t>Behavioral Segmentation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dirty="0"/>
                        <a:t>Segment these users by signup date, location, or interest to tailor outreach campaigns.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9350208"/>
                  </a:ext>
                </a:extLst>
              </a:tr>
              <a:tr h="845951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b="1"/>
                        <a:t>Email/SMS Re-engagement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dirty="0"/>
                        <a:t>Send personalized “Still thinking about it?” messages with curated product suggestions.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04329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9D328AD-7951-A023-61A3-410111B14E3A}"/>
              </a:ext>
            </a:extLst>
          </p:cNvPr>
          <p:cNvSpPr txBox="1"/>
          <p:nvPr/>
        </p:nvSpPr>
        <p:spPr>
          <a:xfrm>
            <a:off x="358795" y="481954"/>
            <a:ext cx="11659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Turning Signups into Buyers: Recommendations for Inactive Customers</a:t>
            </a:r>
            <a:endParaRPr lang="en-IN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595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3D249-9749-F85A-413A-289D4E29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7" y="253259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000" dirty="0"/>
              <a:t>PART 1</a:t>
            </a:r>
            <a:endParaRPr lang="en-IN" sz="9000" dirty="0"/>
          </a:p>
        </p:txBody>
      </p:sp>
    </p:spTree>
    <p:extLst>
      <p:ext uri="{BB962C8B-B14F-4D97-AF65-F5344CB8AC3E}">
        <p14:creationId xmlns:p14="http://schemas.microsoft.com/office/powerpoint/2010/main" val="7733378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53EE88-008D-DB8C-0901-711C373AE633}"/>
              </a:ext>
            </a:extLst>
          </p:cNvPr>
          <p:cNvSpPr txBox="1"/>
          <p:nvPr/>
        </p:nvSpPr>
        <p:spPr>
          <a:xfrm>
            <a:off x="433008" y="2967335"/>
            <a:ext cx="111820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solidFill>
                  <a:schemeClr val="tx2">
                    <a:lumMod val="50000"/>
                  </a:schemeClr>
                </a:solidFill>
              </a:rPr>
              <a:t>THANK</a:t>
            </a:r>
            <a:r>
              <a:rPr lang="en-IN" sz="4400" b="1" dirty="0"/>
              <a:t> </a:t>
            </a:r>
            <a:r>
              <a:rPr lang="en-IN" sz="4400" b="1" dirty="0">
                <a:solidFill>
                  <a:schemeClr val="tx2">
                    <a:lumMod val="50000"/>
                  </a:schemeClr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45865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78AD5E-7DA5-D77B-4B3A-EB5D620DC475}"/>
              </a:ext>
            </a:extLst>
          </p:cNvPr>
          <p:cNvSpPr txBox="1">
            <a:spLocks/>
          </p:cNvSpPr>
          <p:nvPr/>
        </p:nvSpPr>
        <p:spPr>
          <a:xfrm>
            <a:off x="306350" y="160131"/>
            <a:ext cx="10292521" cy="50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Customer Segmentation (RFM)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50693A-C3FF-09FF-8F06-3DC5A1FE067F}"/>
              </a:ext>
            </a:extLst>
          </p:cNvPr>
          <p:cNvSpPr/>
          <p:nvPr/>
        </p:nvSpPr>
        <p:spPr>
          <a:xfrm>
            <a:off x="306350" y="731837"/>
            <a:ext cx="11363459" cy="286044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Business Objective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/>
              <a:t>Identify customer value and ordering behavior to support targeted marketing strategies by identifying high-value customers, understanding purchase patterns, and segmenting customers effectively.</a:t>
            </a:r>
          </a:p>
          <a:p>
            <a:endParaRPr lang="en-US" b="1" dirty="0"/>
          </a:p>
          <a:p>
            <a:r>
              <a:rPr lang="en-US" b="1" dirty="0"/>
              <a:t>Analysis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Performed </a:t>
            </a:r>
            <a:r>
              <a:rPr lang="en-US" b="1" dirty="0"/>
              <a:t>RFM analysis</a:t>
            </a:r>
            <a:r>
              <a:rPr lang="en-US" dirty="0"/>
              <a:t> (Recency, Frequency, Monetary) using snowflake_sample_data.tpch_sf1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Calculated key metrics: last order date, total revenue, order count, average order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Assigned </a:t>
            </a:r>
            <a:r>
              <a:rPr lang="en-US" b="1" dirty="0"/>
              <a:t>RFM scores and segments</a:t>
            </a:r>
            <a:r>
              <a:rPr lang="en-US" dirty="0"/>
              <a:t> to each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Produced a final dataset with one row per customer, sorted by business relevance</a:t>
            </a:r>
          </a:p>
          <a:p>
            <a:pPr algn="just"/>
            <a:endParaRPr lang="en-IN" dirty="0"/>
          </a:p>
        </p:txBody>
      </p:sp>
      <p:pic>
        <p:nvPicPr>
          <p:cNvPr id="4" name="Recording 2025-11-19 235403">
            <a:hlinkClick r:id="" action="ppaction://media"/>
            <a:extLst>
              <a:ext uri="{FF2B5EF4-FFF2-40B4-BE49-F238E27FC236}">
                <a16:creationId xmlns:a16="http://schemas.microsoft.com/office/drawing/2014/main" id="{15E8F1C4-DAAF-8E6B-A21E-97DFCF402A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334" y="3898011"/>
            <a:ext cx="11293475" cy="2454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76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00591A9-F2AF-A773-AE06-948589735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66643"/>
              </p:ext>
            </p:extLst>
          </p:nvPr>
        </p:nvGraphicFramePr>
        <p:xfrm>
          <a:off x="355599" y="1237921"/>
          <a:ext cx="11455400" cy="4892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890521">
                  <a:extLst>
                    <a:ext uri="{9D8B030D-6E8A-4147-A177-3AD203B41FA5}">
                      <a16:colId xmlns:a16="http://schemas.microsoft.com/office/drawing/2014/main" val="1622189672"/>
                    </a:ext>
                  </a:extLst>
                </a:gridCol>
                <a:gridCol w="4023360">
                  <a:extLst>
                    <a:ext uri="{9D8B030D-6E8A-4147-A177-3AD203B41FA5}">
                      <a16:colId xmlns:a16="http://schemas.microsoft.com/office/drawing/2014/main" val="3372956933"/>
                    </a:ext>
                  </a:extLst>
                </a:gridCol>
                <a:gridCol w="4541519">
                  <a:extLst>
                    <a:ext uri="{9D8B030D-6E8A-4147-A177-3AD203B41FA5}">
                      <a16:colId xmlns:a16="http://schemas.microsoft.com/office/drawing/2014/main" val="2977514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/>
                        <a:t>RFM Group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/>
                        <a:t>RFM Score Logic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600" b="1" dirty="0"/>
                        <a:t>Description</a:t>
                      </a:r>
                      <a:endParaRPr lang="en-IN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13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1" dirty="0"/>
                        <a:t>Champions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Recency ≥ 4, Frequency ≥ 4, Monetary ≥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/>
                        <a:t>Recent, frequent, and high-spending customers — your most valuable segment.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12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1" dirty="0"/>
                        <a:t>Recent High Value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Recency ≥ 4, Frequency 2–3, Monetary ≥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New or moderately frequent customers with high spend.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366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1" dirty="0"/>
                        <a:t>New Big Value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Recency ≥ 4, Frequency ≤ 1, Monetary ≥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Very recent, infrequent buyers who spent a lot.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17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1" dirty="0"/>
                        <a:t>Frequent High Value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Recency 2–3, Frequency ≥ 4, Monetary ≥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Older but still frequent and high-value customers.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355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1" dirty="0"/>
                        <a:t>Infrequent High Value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Recency ≤ 2, Frequency ≤ 2, Monetary ≥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Previously valuable customers who are now inactive.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955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1" dirty="0"/>
                        <a:t>Loyal Value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Recency ≥ 4, Frequency ≥ 4, Monetary 2–3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Active and loyal customers with moderate spend.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137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1" dirty="0"/>
                        <a:t>Loyal but Low Value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Recency ≥ 4, Frequency ≥ 4, Monetary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Loyal and frequent buyers with low transaction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88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1" dirty="0"/>
                        <a:t>Recent Mid Value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Recency ≥ 4, Frequency 2–3, Monetary ≤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Recent buyers with moderate frequency and low spend.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141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1" dirty="0"/>
                        <a:t>New Low Value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/>
                        <a:t>Recency ≥ 4, Frequency ≤ 1, Monetary ≤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New customers with low frequency and low spend.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238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IN" sz="1400" b="1" dirty="0"/>
                        <a:t>Frequent but Low Value</a:t>
                      </a:r>
                      <a:endParaRPr lang="en-I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Recency 2–3, Frequency ≥ 4, Monetary ≤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Frequent buyers who spend little and haven’t bought recently.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8916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b="1" dirty="0"/>
                        <a:t>Inactive Low Value</a:t>
                      </a:r>
                      <a:endParaRPr lang="en-IN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Recency ≤ 2, Frequency ≤ 2, Monetary ≤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1400" dirty="0"/>
                        <a:t>Inactive Low Value customers are disengaged buyers with low spend, rare purchases, and minimal impact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973664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E0F1E68-A233-B5E7-1CD6-AF929C328377}"/>
              </a:ext>
            </a:extLst>
          </p:cNvPr>
          <p:cNvSpPr txBox="1">
            <a:spLocks/>
          </p:cNvSpPr>
          <p:nvPr/>
        </p:nvSpPr>
        <p:spPr>
          <a:xfrm>
            <a:off x="306350" y="276864"/>
            <a:ext cx="10292521" cy="571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RFM Segmentation</a:t>
            </a:r>
          </a:p>
        </p:txBody>
      </p:sp>
    </p:spTree>
    <p:extLst>
      <p:ext uri="{BB962C8B-B14F-4D97-AF65-F5344CB8AC3E}">
        <p14:creationId xmlns:p14="http://schemas.microsoft.com/office/powerpoint/2010/main" val="209453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7464-99CC-1074-1133-29A8A8A04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C687-943B-BE91-111E-037A904D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67" y="253259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000" dirty="0"/>
              <a:t>PART 2</a:t>
            </a:r>
            <a:endParaRPr lang="en-IN" sz="9000" dirty="0"/>
          </a:p>
        </p:txBody>
      </p:sp>
    </p:spTree>
    <p:extLst>
      <p:ext uri="{BB962C8B-B14F-4D97-AF65-F5344CB8AC3E}">
        <p14:creationId xmlns:p14="http://schemas.microsoft.com/office/powerpoint/2010/main" val="90586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CAE12BF-EE1A-B29E-15E0-302E6198E240}"/>
              </a:ext>
            </a:extLst>
          </p:cNvPr>
          <p:cNvSpPr txBox="1">
            <a:spLocks/>
          </p:cNvSpPr>
          <p:nvPr/>
        </p:nvSpPr>
        <p:spPr>
          <a:xfrm>
            <a:off x="399288" y="243226"/>
            <a:ext cx="10515600" cy="618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ea typeface="Arial" panose="020B0604020202020204" pitchFamily="34" charset="0"/>
              </a:rPr>
              <a:t>Customer count in each segment - Result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F8B169-8DD1-22B5-2946-9E8CAFC71D0A}"/>
              </a:ext>
            </a:extLst>
          </p:cNvPr>
          <p:cNvSpPr/>
          <p:nvPr/>
        </p:nvSpPr>
        <p:spPr>
          <a:xfrm>
            <a:off x="757489" y="1161994"/>
            <a:ext cx="10378441" cy="196662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Business Objective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/>
              <a:t>Identify customer count of each segment to uncover actionable insights for marketing strategy.</a:t>
            </a:r>
          </a:p>
          <a:p>
            <a:pPr algn="just"/>
            <a:endParaRPr lang="en-US" b="1" dirty="0"/>
          </a:p>
          <a:p>
            <a:r>
              <a:rPr lang="en-US" b="1" dirty="0"/>
              <a:t>Analysis Method</a:t>
            </a:r>
          </a:p>
          <a:p>
            <a:r>
              <a:rPr lang="en-US" dirty="0"/>
              <a:t>Queried the final RFM segmentation to count how many customers belong to each segment</a:t>
            </a:r>
          </a:p>
          <a:p>
            <a:r>
              <a:rPr lang="en-US" dirty="0"/>
              <a:t>Identified distribution of customer types (e.g., loyal, at-risk, high-value) to guide targeted campaigns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653AA-8611-DC43-25D3-EF9870232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88" y="3598333"/>
            <a:ext cx="10378441" cy="24278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133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8A7444-51F5-9A6A-2D80-C0415C0B1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520616"/>
              </p:ext>
            </p:extLst>
          </p:nvPr>
        </p:nvGraphicFramePr>
        <p:xfrm>
          <a:off x="333300" y="4021504"/>
          <a:ext cx="11614446" cy="1991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993829">
                  <a:extLst>
                    <a:ext uri="{9D8B030D-6E8A-4147-A177-3AD203B41FA5}">
                      <a16:colId xmlns:a16="http://schemas.microsoft.com/office/drawing/2014/main" val="1083079246"/>
                    </a:ext>
                  </a:extLst>
                </a:gridCol>
                <a:gridCol w="5620617">
                  <a:extLst>
                    <a:ext uri="{9D8B030D-6E8A-4147-A177-3AD203B41FA5}">
                      <a16:colId xmlns:a16="http://schemas.microsoft.com/office/drawing/2014/main" val="36620134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RFM GROUP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Recommendation</a:t>
                      </a:r>
                      <a:endParaRPr lang="en-IN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205954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r>
                        <a:rPr lang="en-US" sz="1400" b="0" dirty="0"/>
                        <a:t>Champions, Frequent High Value, Loyal Value, Recent High Value (23.62%)</a:t>
                      </a:r>
                      <a:endParaRPr lang="en-IN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High-value customers to prioritize for retention and upselling.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29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/>
                        <a:t>Recent Mid Value, New Big Value, Loyal Low Value, Infrequent High Value (9.8%)</a:t>
                      </a:r>
                      <a:endParaRPr lang="en-IN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Recent and loyal Customers with potential for growth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197477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r>
                        <a:rPr lang="en-IN" sz="1400" b="0" dirty="0"/>
                        <a:t>New Low Value, Frequent But Low Value, Inactive Low Value (22.62%)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Drive stronger engagement strategy for value 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444483"/>
                  </a:ext>
                </a:extLst>
              </a:tr>
              <a:tr h="401320">
                <a:tc>
                  <a:txBody>
                    <a:bodyPr/>
                    <a:lstStyle/>
                    <a:p>
                      <a:r>
                        <a:rPr lang="en-IN" sz="1400" b="0" dirty="0"/>
                        <a:t>Others (44.52%)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Largest group with unclear behavior; needs further classification or re-engagement.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55375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27674E5-92EA-2FA1-1B41-8A30241EDB53}"/>
              </a:ext>
            </a:extLst>
          </p:cNvPr>
          <p:cNvSpPr txBox="1">
            <a:spLocks/>
          </p:cNvSpPr>
          <p:nvPr/>
        </p:nvSpPr>
        <p:spPr>
          <a:xfrm>
            <a:off x="333300" y="144559"/>
            <a:ext cx="10515600" cy="618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ea typeface="Arial" panose="020B0604020202020204" pitchFamily="34" charset="0"/>
              </a:rPr>
              <a:t>Customers count in each segment - Analysis</a:t>
            </a:r>
            <a:endParaRPr lang="en-IN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FB44E5E-D46A-0CB2-72F4-33249178D5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848997"/>
              </p:ext>
            </p:extLst>
          </p:nvPr>
        </p:nvGraphicFramePr>
        <p:xfrm>
          <a:off x="410547" y="1161661"/>
          <a:ext cx="1153719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5639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36E18-80A6-AE1F-30F9-5C445B50B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0EABE9-DDBE-8CAB-D87F-71F7DC4300BD}"/>
              </a:ext>
            </a:extLst>
          </p:cNvPr>
          <p:cNvSpPr txBox="1"/>
          <p:nvPr/>
        </p:nvSpPr>
        <p:spPr>
          <a:xfrm>
            <a:off x="565510" y="220524"/>
            <a:ext cx="8559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+mj-lt"/>
                <a:ea typeface="Arial" panose="020B0604020202020204" pitchFamily="34" charset="0"/>
              </a:rPr>
              <a:t>T</a:t>
            </a:r>
            <a:r>
              <a:rPr lang="en-GB" sz="3200" b="1" dirty="0">
                <a:effectLst/>
                <a:latin typeface="+mj-lt"/>
                <a:ea typeface="Arial" panose="020B0604020202020204" pitchFamily="34" charset="0"/>
              </a:rPr>
              <a:t>otal revenue generated by each segment</a:t>
            </a:r>
            <a:r>
              <a:rPr lang="en-GB" sz="3200" b="1" dirty="0">
                <a:latin typeface="+mj-lt"/>
                <a:ea typeface="Arial" panose="020B0604020202020204" pitchFamily="34" charset="0"/>
              </a:rPr>
              <a:t> </a:t>
            </a:r>
            <a:r>
              <a:rPr lang="en-GB" sz="3200" dirty="0">
                <a:ea typeface="Arial" panose="020B0604020202020204" pitchFamily="34" charset="0"/>
              </a:rPr>
              <a:t>- Result</a:t>
            </a:r>
            <a:endParaRPr lang="en-IN" sz="3200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66CFBC-241D-8DBD-9972-47275962BC7E}"/>
              </a:ext>
            </a:extLst>
          </p:cNvPr>
          <p:cNvSpPr/>
          <p:nvPr/>
        </p:nvSpPr>
        <p:spPr>
          <a:xfrm>
            <a:off x="1041823" y="1235691"/>
            <a:ext cx="10386060" cy="175943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Business Objective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dirty="0"/>
              <a:t>Evaluate the financial contribution of each customer segment to prioritize marketing investments.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Analysis Method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Aggregated total revenue per RFM segment using SQL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</a:rPr>
              <a:t>Identified which segments drive the highest revenue to focus on retention and upselling strategies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BA3669-4F7B-0E15-1C0D-4EDDE71B8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22" y="3425519"/>
            <a:ext cx="10464377" cy="25434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4270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6438</TotalTime>
  <Words>2181</Words>
  <Application>Microsoft Office PowerPoint</Application>
  <PresentationFormat>Widescreen</PresentationFormat>
  <Paragraphs>334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Business Scenario and Objectives</vt:lpstr>
      <vt:lpstr>PART 1</vt:lpstr>
      <vt:lpstr>PowerPoint Presentation</vt:lpstr>
      <vt:lpstr>PowerPoint Presentation</vt:lpstr>
      <vt:lpstr>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</vt:lpstr>
      <vt:lpstr>PowerPoint Presentation</vt:lpstr>
      <vt:lpstr>RFM Score Using CONCAT() &amp; SUM()</vt:lpstr>
      <vt:lpstr>Key RFM Driver &amp; Segment Distribution Insights</vt:lpstr>
      <vt:lpstr>PowerPoint Presentation</vt:lpstr>
      <vt:lpstr>Customer Lifetime Value (CLV) Estimation &amp; Analysis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Subrata Rakshit</dc:creator>
  <cp:lastModifiedBy>Subrata Rakshit</cp:lastModifiedBy>
  <cp:revision>49</cp:revision>
  <dcterms:created xsi:type="dcterms:W3CDTF">2025-10-28T10:07:30Z</dcterms:created>
  <dcterms:modified xsi:type="dcterms:W3CDTF">2025-11-21T21:45:57Z</dcterms:modified>
</cp:coreProperties>
</file>